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61" r:id="rId2"/>
  </p:sldMasterIdLst>
  <p:notesMasterIdLst>
    <p:notesMasterId r:id="rId30"/>
  </p:notesMasterIdLst>
  <p:sldIdLst>
    <p:sldId id="294" r:id="rId3"/>
    <p:sldId id="263" r:id="rId4"/>
    <p:sldId id="257" r:id="rId5"/>
    <p:sldId id="258" r:id="rId6"/>
    <p:sldId id="265" r:id="rId7"/>
    <p:sldId id="259" r:id="rId8"/>
    <p:sldId id="271" r:id="rId9"/>
    <p:sldId id="260" r:id="rId10"/>
    <p:sldId id="261" r:id="rId11"/>
    <p:sldId id="295" r:id="rId12"/>
    <p:sldId id="276" r:id="rId13"/>
    <p:sldId id="277" r:id="rId14"/>
    <p:sldId id="278" r:id="rId15"/>
    <p:sldId id="279" r:id="rId16"/>
    <p:sldId id="282" r:id="rId17"/>
    <p:sldId id="280" r:id="rId18"/>
    <p:sldId id="281" r:id="rId19"/>
    <p:sldId id="283" r:id="rId20"/>
    <p:sldId id="285" r:id="rId21"/>
    <p:sldId id="286" r:id="rId22"/>
    <p:sldId id="275" r:id="rId23"/>
    <p:sldId id="287" r:id="rId24"/>
    <p:sldId id="290" r:id="rId25"/>
    <p:sldId id="262" r:id="rId26"/>
    <p:sldId id="284" r:id="rId27"/>
    <p:sldId id="288" r:id="rId28"/>
    <p:sldId id="292" r:id="rId29"/>
  </p:sldIdLst>
  <p:sldSz cx="9144000" cy="5143500" type="screen16x9"/>
  <p:notesSz cx="6858000" cy="9144000"/>
  <p:embeddedFontLst>
    <p:embeddedFont>
      <p:font typeface="Arial Black" panose="020B0A04020102020204" pitchFamily="34" charset="0"/>
      <p:bold r:id="rId31"/>
    </p:embeddedFont>
    <p:embeddedFont>
      <p:font typeface="Lato Black" panose="020F0502020204030203" pitchFamily="34" charset="0"/>
      <p:bold r:id="rId3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0" roundtripDataSignature="AMtx7mh0RWY2bvT9LC7rduITPLKgRq0If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412" autoAdjust="0"/>
  </p:normalViewPr>
  <p:slideViewPr>
    <p:cSldViewPr snapToGrid="0">
      <p:cViewPr varScale="1">
        <p:scale>
          <a:sx n="111" d="100"/>
          <a:sy n="111" d="100"/>
        </p:scale>
        <p:origin x="634" y="77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50" Type="http://customschemas.google.com/relationships/presentationmetadata" Target="meta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2.fntdata"/><Relationship Id="rId53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.fntdata"/><Relationship Id="rId52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presProps" Target="presProps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f654a5926d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" name="Google Shape;109;g3f654a5926d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" name="Google Shape;68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2030685ddd6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6" name="Google Shape;76;g2030685ddd6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t>(0:05) Transición.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g2daeea5b23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4" name="Google Shape;124;g2daeea5b23f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202a7c98aef_1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g202a7c98aef_1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0" name="Google Shape;160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f654a5926d_0_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8" name="Google Shape;88;g3f654a5926d_0_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654a5926d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g3f654a5926d_0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>
          <a:extLst>
            <a:ext uri="{FF2B5EF4-FFF2-40B4-BE49-F238E27FC236}">
              <a16:creationId xmlns:a16="http://schemas.microsoft.com/office/drawing/2014/main" id="{693EE713-BFBD-C8B0-2607-47E851A63C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654a5926d_0_8:notes">
            <a:extLst>
              <a:ext uri="{FF2B5EF4-FFF2-40B4-BE49-F238E27FC236}">
                <a16:creationId xmlns:a16="http://schemas.microsoft.com/office/drawing/2014/main" id="{26205A86-10A4-3E53-44F3-4335B29FDDE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g3f654a5926d_0_8:notes">
            <a:extLst>
              <a:ext uri="{FF2B5EF4-FFF2-40B4-BE49-F238E27FC236}">
                <a16:creationId xmlns:a16="http://schemas.microsoft.com/office/drawing/2014/main" id="{CCFC9150-321E-D6B8-1CB4-1D85B0F41E7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4265218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Google Shape;192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t>(0:05) Transición a la parte central.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7" name="Google Shape;19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g3f64403f7df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2" name="Google Shape;202;g3f64403f7df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g3f64403f7df_0_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7" name="Google Shape;207;g3f64403f7df_0_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g3f654a5926d_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2" name="Google Shape;222;g3f654a5926d_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64403f7df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2" name="Google Shape;212;g3f64403f7df_0_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3f64403f7df_0_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7" name="Google Shape;217;g3f64403f7df_0_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g3f654a5926d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9" name="Google Shape;229;g3f654a5926d_2_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3f64403f7df_0_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0" name="Google Shape;240;g3f64403f7df_0_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g3f64403f7df_0_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5" name="Google Shape;245;g3f64403f7df_0_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3f640b377c7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5" name="Google Shape;185;g3f640b377c7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g3f640b377c7_0_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0" name="Google Shape;250;g3f640b377c7_0_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t>(0:05) Transición.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66" name="Google Shape;266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f640b377c7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2" name="Google Shape;102;g3f640b377c7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3f64403f7df_0_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3f64403f7df_0_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5" name="Google Shape;255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76" name="Google Shape;27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t>Preguntas (5 min).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bd1f4d1f9_0_176"/>
          <p:cNvSpPr/>
          <p:nvPr/>
        </p:nvSpPr>
        <p:spPr>
          <a:xfrm>
            <a:off x="0" y="0"/>
            <a:ext cx="9144000" cy="5259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52225" tIns="26100" rIns="52225" bIns="26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g2dbd1f4d1f9_0_176"/>
          <p:cNvSpPr txBox="1">
            <a:spLocks noGrp="1"/>
          </p:cNvSpPr>
          <p:nvPr>
            <p:ph type="title"/>
          </p:nvPr>
        </p:nvSpPr>
        <p:spPr>
          <a:xfrm>
            <a:off x="175916" y="87169"/>
            <a:ext cx="82263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3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g2dbd1f4d1f9_0_176"/>
          <p:cNvSpPr txBox="1">
            <a:spLocks noGrp="1"/>
          </p:cNvSpPr>
          <p:nvPr>
            <p:ph type="sldNum" idx="12"/>
          </p:nvPr>
        </p:nvSpPr>
        <p:spPr>
          <a:xfrm>
            <a:off x="8489303" y="4835180"/>
            <a:ext cx="391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sp>
        <p:nvSpPr>
          <p:cNvPr id="54" name="Google Shape;54;g2dbd1f4d1f9_0_176"/>
          <p:cNvSpPr txBox="1">
            <a:spLocks noGrp="1"/>
          </p:cNvSpPr>
          <p:nvPr>
            <p:ph type="body" idx="1"/>
          </p:nvPr>
        </p:nvSpPr>
        <p:spPr>
          <a:xfrm>
            <a:off x="175916" y="613012"/>
            <a:ext cx="8226300" cy="1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65D25F8-1A8B-5CD1-A72D-105BD08D7230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10" name="Google Shape;10;p14"/>
          <p:cNvSpPr txBox="1">
            <a:spLocks noGrp="1"/>
          </p:cNvSpPr>
          <p:nvPr>
            <p:ph type="ctrTitle"/>
          </p:nvPr>
        </p:nvSpPr>
        <p:spPr>
          <a:xfrm>
            <a:off x="4131005" y="805767"/>
            <a:ext cx="4701295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 dirty="0"/>
          </a:p>
        </p:txBody>
      </p:sp>
      <p:sp>
        <p:nvSpPr>
          <p:cNvPr id="11" name="Google Shape;11;p14"/>
          <p:cNvSpPr txBox="1">
            <a:spLocks noGrp="1"/>
          </p:cNvSpPr>
          <p:nvPr>
            <p:ph type="subTitle" idx="1"/>
          </p:nvPr>
        </p:nvSpPr>
        <p:spPr>
          <a:xfrm>
            <a:off x="4131004" y="2895317"/>
            <a:ext cx="4701296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>
                <a:solidFill>
                  <a:srgbClr val="FFFF00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 dirty="0"/>
          </a:p>
        </p:txBody>
      </p:sp>
      <p:sp>
        <p:nvSpPr>
          <p:cNvPr id="12" name="Google Shape;12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pic>
        <p:nvPicPr>
          <p:cNvPr id="6" name="Gráfico 5">
            <a:extLst>
              <a:ext uri="{FF2B5EF4-FFF2-40B4-BE49-F238E27FC236}">
                <a16:creationId xmlns:a16="http://schemas.microsoft.com/office/drawing/2014/main" id="{811037D4-CC55-C861-08C9-6854058DDF9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74310" y="740288"/>
            <a:ext cx="3464259" cy="3464259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58FD896-CB14-C9E5-0076-076318C93E6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t="34934" b="30596"/>
          <a:stretch>
            <a:fillRect/>
          </a:stretch>
        </p:blipFill>
        <p:spPr>
          <a:xfrm>
            <a:off x="2697193" y="4241497"/>
            <a:ext cx="2177513" cy="750578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3DB24963-6A33-93D7-3675-9B5627C563D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5288787" y="4139470"/>
            <a:ext cx="873926" cy="873926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80A4646D-06F8-A323-40F1-7FC2A4DCD68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 t="32648" b="35636"/>
          <a:stretch>
            <a:fillRect/>
          </a:stretch>
        </p:blipFill>
        <p:spPr>
          <a:xfrm>
            <a:off x="687279" y="4403212"/>
            <a:ext cx="1499084" cy="475457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D586995B-38CD-0FE1-0D10-80C185FF9590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 t="33033" b="33077"/>
          <a:stretch>
            <a:fillRect/>
          </a:stretch>
        </p:blipFill>
        <p:spPr>
          <a:xfrm>
            <a:off x="6612307" y="4337733"/>
            <a:ext cx="1698699" cy="575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4812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 and two columns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0" name="Google Shape;20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1" name="Google Shape;21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33322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>
            <a:extLst>
              <a:ext uri="{FF2B5EF4-FFF2-40B4-BE49-F238E27FC236}">
                <a16:creationId xmlns:a16="http://schemas.microsoft.com/office/drawing/2014/main" id="{83DD0773-44B1-3255-B10B-E7B18C2DF2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23" name="Google Shape;2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>
                <a:solidFill>
                  <a:schemeClr val="bg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 dirty="0"/>
          </a:p>
        </p:txBody>
      </p:sp>
      <p:sp>
        <p:nvSpPr>
          <p:cNvPr id="24" name="Google Shape;2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121422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27" name="Google Shape;2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197281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 dirty="0"/>
          </a:p>
        </p:txBody>
      </p:sp>
      <p:sp>
        <p:nvSpPr>
          <p:cNvPr id="30" name="Google Shape;30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796080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815697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326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777014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2817474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618800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2dbd1f4d1f9_0_176"/>
          <p:cNvSpPr/>
          <p:nvPr/>
        </p:nvSpPr>
        <p:spPr>
          <a:xfrm>
            <a:off x="0" y="0"/>
            <a:ext cx="9144000" cy="5259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spcFirstLastPara="1" wrap="square" lIns="52225" tIns="26100" rIns="52225" bIns="261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g2dbd1f4d1f9_0_176"/>
          <p:cNvSpPr txBox="1">
            <a:spLocks noGrp="1"/>
          </p:cNvSpPr>
          <p:nvPr>
            <p:ph type="title"/>
          </p:nvPr>
        </p:nvSpPr>
        <p:spPr>
          <a:xfrm>
            <a:off x="175916" y="87169"/>
            <a:ext cx="8226300" cy="35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300" b="1" i="0">
                <a:solidFill>
                  <a:schemeClr val="lt1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g2dbd1f4d1f9_0_176"/>
          <p:cNvSpPr txBox="1">
            <a:spLocks noGrp="1"/>
          </p:cNvSpPr>
          <p:nvPr>
            <p:ph type="sldNum" idx="12"/>
          </p:nvPr>
        </p:nvSpPr>
        <p:spPr>
          <a:xfrm>
            <a:off x="8489303" y="4835180"/>
            <a:ext cx="391800" cy="15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rgbClr val="002060"/>
                </a:solidFill>
                <a:latin typeface="Arial Black"/>
                <a:ea typeface="Arial Black"/>
                <a:cs typeface="Arial Black"/>
                <a:sym typeface="Arial Black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sp>
        <p:nvSpPr>
          <p:cNvPr id="54" name="Google Shape;54;g2dbd1f4d1f9_0_176"/>
          <p:cNvSpPr txBox="1">
            <a:spLocks noGrp="1"/>
          </p:cNvSpPr>
          <p:nvPr>
            <p:ph type="body" idx="1"/>
          </p:nvPr>
        </p:nvSpPr>
        <p:spPr>
          <a:xfrm>
            <a:off x="175916" y="613012"/>
            <a:ext cx="8226300" cy="17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100">
                <a:latin typeface="Arial Black"/>
                <a:ea typeface="Arial Black"/>
                <a:cs typeface="Arial Black"/>
                <a:sym typeface="Arial Black"/>
              </a:defRPr>
            </a:lvl1pPr>
            <a:lvl2pPr marL="914400" lvl="1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22931278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F2FF3274-F244-EDEF-89B0-368DBA2B1E2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020D66EF-1C32-5BFF-1E27-53AE4610A7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7F6EB0-5F18-4216-82D2-D9CB5AC7DB9A}" type="datetimeFigureOut">
              <a:rPr lang="es-PY" smtClean="0"/>
              <a:t>9/10/2026</a:t>
            </a:fld>
            <a:endParaRPr lang="es-PY" dirty="0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B5D993A-3827-5DD3-03D5-607571F8A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Y" dirty="0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7DE1B90-5520-CE0D-15A2-82C2AC396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5F1735-06B5-47D3-BE9B-8C83D66DEA9E}" type="slidenum">
              <a:rPr lang="es-PY" smtClean="0"/>
              <a:t>‹Nº›</a:t>
            </a:fld>
            <a:endParaRPr lang="es-PY"/>
          </a:p>
        </p:txBody>
      </p:sp>
      <p:pic>
        <p:nvPicPr>
          <p:cNvPr id="14" name="Gráfico 13">
            <a:extLst>
              <a:ext uri="{FF2B5EF4-FFF2-40B4-BE49-F238E27FC236}">
                <a16:creationId xmlns:a16="http://schemas.microsoft.com/office/drawing/2014/main" id="{1F7FAEEC-C24B-7D5D-372E-20EA90F9925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48761" y="629456"/>
            <a:ext cx="3518576" cy="3518576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36606A60-9D6A-0E1C-01BB-3633F1C4E4D6}"/>
              </a:ext>
            </a:extLst>
          </p:cNvPr>
          <p:cNvSpPr txBox="1"/>
          <p:nvPr userDrawn="1"/>
        </p:nvSpPr>
        <p:spPr>
          <a:xfrm>
            <a:off x="2212840" y="3855644"/>
            <a:ext cx="43904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MX" sz="3200" b="1" dirty="0">
                <a:solidFill>
                  <a:schemeClr val="bg1"/>
                </a:solidFill>
              </a:rPr>
              <a:t>¡MUCHAS GRACIAS!</a:t>
            </a:r>
            <a:endParaRPr lang="es-PY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39772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6" name="Google Shape;16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373412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MX"/>
              <a:t>‹Nº›</a:t>
            </a:fld>
            <a:endParaRPr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ED1C3861-B4DE-9D65-904A-2B84886912EE}"/>
              </a:ext>
            </a:extLst>
          </p:cNvPr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1354" y="0"/>
            <a:ext cx="9141291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261855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8.jp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g"/><Relationship Id="rId3" Type="http://schemas.openxmlformats.org/officeDocument/2006/relationships/image" Target="../media/image8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8.png"/><Relationship Id="rId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png"/><Relationship Id="rId5" Type="http://schemas.openxmlformats.org/officeDocument/2006/relationships/image" Target="../media/image18.png"/><Relationship Id="rId4" Type="http://schemas.openxmlformats.org/officeDocument/2006/relationships/image" Target="../media/image3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8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8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pn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id="{C69EECB2-1BA4-177A-F916-DCD4355CA918}"/>
              </a:ext>
            </a:extLst>
          </p:cNvPr>
          <p:cNvSpPr txBox="1"/>
          <p:nvPr/>
        </p:nvSpPr>
        <p:spPr>
          <a:xfrm>
            <a:off x="4234069" y="536353"/>
            <a:ext cx="45720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s-MX" sz="3300" b="0" i="1" u="none" strike="noStrike" kern="0" cap="none" spc="0" normalizeH="0" baseline="0" noProof="0" dirty="0" err="1">
                <a:ln>
                  <a:noFill/>
                </a:ln>
                <a:solidFill>
                  <a:schemeClr val="accent4">
                    <a:lumMod val="75000"/>
                  </a:schemeClr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EpilexIA</a:t>
            </a:r>
            <a:r>
              <a:rPr kumimoji="0" lang="es-MX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 </a:t>
            </a:r>
            <a:br>
              <a:rPr kumimoji="0" lang="es-MX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</a:br>
            <a:r>
              <a:rPr kumimoji="0" lang="es-MX" sz="32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t>Sistema inteligente para la detección de crisis epilépticas en señales EEG mediante técnicas de aprendizaje automático</a:t>
            </a:r>
            <a:endParaRPr lang="es-PY" sz="1600" dirty="0"/>
          </a:p>
        </p:txBody>
      </p:sp>
    </p:spTree>
    <p:extLst>
      <p:ext uri="{BB962C8B-B14F-4D97-AF65-F5344CB8AC3E}">
        <p14:creationId xmlns:p14="http://schemas.microsoft.com/office/powerpoint/2010/main" val="41817409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607161" cy="219456"/>
          </a:xfrm>
          <a:prstGeom prst="roundRect">
            <a:avLst>
              <a:gd name="adj" fmla="val 50000"/>
            </a:avLst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607161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s-ES" sz="850" b="1" i="0" spc="60">
                <a:solidFill>
                  <a:srgbClr val="1F4E79"/>
                </a:solidFill>
                <a:latin typeface="Calibri"/>
              </a:rPr>
              <a:t>EPILEXIA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2400" b="1" i="0">
                <a:solidFill>
                  <a:srgbClr val="0F2742"/>
                </a:solidFill>
                <a:latin typeface="Calibri"/>
              </a:rPr>
              <a:t>Equipo de trabajo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1100" b="0" i="0">
                <a:solidFill>
                  <a:srgbClr val="5A6B80"/>
                </a:solidFill>
                <a:latin typeface="Calibri"/>
              </a:rPr>
              <a:t>Investigación conjunta Paraguay–Corea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ES"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graphicFrame>
        <p:nvGraphicFramePr>
          <p:cNvPr id="13" name="Table 8">
            <a:extLst>
              <a:ext uri="{FF2B5EF4-FFF2-40B4-BE49-F238E27FC236}">
                <a16:creationId xmlns:a16="http://schemas.microsoft.com/office/drawing/2014/main" id="{7BCAD10F-19D3-16E1-4C48-530631A318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78550329"/>
              </p:ext>
            </p:extLst>
          </p:nvPr>
        </p:nvGraphicFramePr>
        <p:xfrm>
          <a:off x="457200" y="1197864"/>
          <a:ext cx="8229600" cy="36210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089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120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29184">
                <a:tc>
                  <a:txBody>
                    <a:bodyPr/>
                    <a:lstStyle/>
                    <a:p>
                      <a:r>
                        <a:rPr lang="es-ES" sz="1100" b="1">
                          <a:solidFill>
                            <a:srgbClr val="FFFFFF"/>
                          </a:solidFill>
                          <a:latin typeface="Calibri"/>
                        </a:rPr>
                        <a:t>Integrante</a:t>
                      </a:r>
                    </a:p>
                  </a:txBody>
                  <a:tcPr marL="137160" marT="0" marB="0" anchor="ctr">
                    <a:solidFill>
                      <a:srgbClr val="18365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1" dirty="0">
                          <a:solidFill>
                            <a:srgbClr val="FFFFFF"/>
                          </a:solidFill>
                          <a:latin typeface="Calibri"/>
                        </a:rPr>
                        <a:t>Cargo</a:t>
                      </a:r>
                    </a:p>
                  </a:txBody>
                  <a:tcPr marL="137160" marT="0" marB="0" anchor="ctr">
                    <a:solidFill>
                      <a:srgbClr val="1836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>
                          <a:solidFill>
                            <a:srgbClr val="0F2742"/>
                          </a:solidFill>
                          <a:latin typeface="Calibri"/>
                        </a:rPr>
                        <a:t>Diego Pedro Pinto Roa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Investigador principal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>
                          <a:solidFill>
                            <a:srgbClr val="0F2742"/>
                          </a:solidFill>
                          <a:latin typeface="Calibri"/>
                        </a:rPr>
                        <a:t>Ida Luz Romero</a:t>
                      </a:r>
                    </a:p>
                  </a:txBody>
                  <a:tcPr marL="13716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Gestora administrativa</a:t>
                      </a:r>
                    </a:p>
                  </a:txBody>
                  <a:tcPr marL="13716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 dirty="0">
                          <a:solidFill>
                            <a:srgbClr val="0F2742"/>
                          </a:solidFill>
                          <a:latin typeface="Calibri"/>
                        </a:rPr>
                        <a:t>Edgar Heriberto Ayala Britez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Científico de datos / Ingeniero de machine </a:t>
                      </a:r>
                      <a:r>
                        <a:rPr lang="es-ES" sz="1100" b="0" dirty="0" err="1">
                          <a:solidFill>
                            <a:srgbClr val="14243A"/>
                          </a:solidFill>
                          <a:latin typeface="Calibri"/>
                        </a:rPr>
                        <a:t>learning</a:t>
                      </a:r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  (Doctorando DCC)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>
                          <a:solidFill>
                            <a:srgbClr val="0F2742"/>
                          </a:solidFill>
                          <a:latin typeface="Calibri"/>
                        </a:rPr>
                        <a:t>Eladio Gill Quintana Fretes</a:t>
                      </a:r>
                    </a:p>
                  </a:txBody>
                  <a:tcPr marL="13716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Especialista en cumplimiento y regulación sanitaria</a:t>
                      </a:r>
                    </a:p>
                  </a:txBody>
                  <a:tcPr marL="13716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>
                          <a:solidFill>
                            <a:srgbClr val="0F2742"/>
                          </a:solidFill>
                          <a:latin typeface="Calibri"/>
                        </a:rPr>
                        <a:t>Iván Ríos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Analista de software / Especialista en aseguramiento de la calidad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>
                          <a:solidFill>
                            <a:srgbClr val="0F2742"/>
                          </a:solidFill>
                          <a:latin typeface="Calibri"/>
                        </a:rPr>
                        <a:t>Luis Fernando del Valle</a:t>
                      </a:r>
                    </a:p>
                  </a:txBody>
                  <a:tcPr marL="13716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Ingeniero de software (Univ. IIN)</a:t>
                      </a:r>
                    </a:p>
                  </a:txBody>
                  <a:tcPr marL="13716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>
                          <a:solidFill>
                            <a:srgbClr val="0F2742"/>
                          </a:solidFill>
                          <a:latin typeface="Calibri"/>
                        </a:rPr>
                        <a:t>Luis Cubilla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Ingeniero de infraestructura y seguridad de datos – </a:t>
                      </a:r>
                      <a:r>
                        <a:rPr lang="es-ES" sz="1100" b="0" dirty="0" err="1">
                          <a:solidFill>
                            <a:srgbClr val="14243A"/>
                          </a:solidFill>
                          <a:latin typeface="Calibri"/>
                        </a:rPr>
                        <a:t>BigQ</a:t>
                      </a:r>
                      <a:endParaRPr lang="es-ES" sz="1100" b="0" dirty="0">
                        <a:solidFill>
                          <a:srgbClr val="14243A"/>
                        </a:solidFill>
                        <a:latin typeface="Calibri"/>
                      </a:endParaRP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 dirty="0">
                          <a:solidFill>
                            <a:srgbClr val="0F2742"/>
                          </a:solidFill>
                          <a:latin typeface="Calibri"/>
                        </a:rPr>
                        <a:t>Máximo Villamayor</a:t>
                      </a:r>
                    </a:p>
                  </a:txBody>
                  <a:tcPr marL="13716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Ingeniero de infraestructura y seguridad de datos (Maestrando MTIC) – </a:t>
                      </a:r>
                      <a:r>
                        <a:rPr lang="es-ES" sz="1100" b="0" dirty="0" err="1">
                          <a:solidFill>
                            <a:srgbClr val="14243A"/>
                          </a:solidFill>
                          <a:latin typeface="Calibri"/>
                        </a:rPr>
                        <a:t>BigQ</a:t>
                      </a:r>
                      <a:endParaRPr lang="es-ES" sz="1100" b="0" dirty="0">
                        <a:solidFill>
                          <a:srgbClr val="14243A"/>
                        </a:solidFill>
                        <a:latin typeface="Calibri"/>
                      </a:endParaRPr>
                    </a:p>
                  </a:txBody>
                  <a:tcPr marL="137160" marT="0" marB="0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 dirty="0">
                          <a:solidFill>
                            <a:srgbClr val="0F2742"/>
                          </a:solidFill>
                          <a:latin typeface="Calibri"/>
                        </a:rPr>
                        <a:t>Ignacio Lezcano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Ingeniero </a:t>
                      </a:r>
                      <a:r>
                        <a:rPr lang="es-ES" sz="1100" b="0" dirty="0" err="1">
                          <a:solidFill>
                            <a:srgbClr val="14243A"/>
                          </a:solidFill>
                          <a:latin typeface="Calibri"/>
                        </a:rPr>
                        <a:t>MLOps</a:t>
                      </a:r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 (Univ. IIN)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9184">
                <a:tc>
                  <a:txBody>
                    <a:bodyPr/>
                    <a:lstStyle/>
                    <a:p>
                      <a:r>
                        <a:rPr lang="es-ES" sz="1100" b="1" dirty="0">
                          <a:solidFill>
                            <a:srgbClr val="0F2742"/>
                          </a:solidFill>
                          <a:latin typeface="Calibri"/>
                        </a:rPr>
                        <a:t>Rodrigo Amarilla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sz="1100" b="0" dirty="0">
                          <a:solidFill>
                            <a:srgbClr val="14243A"/>
                          </a:solidFill>
                          <a:latin typeface="Calibri"/>
                        </a:rPr>
                        <a:t>Desarrollador de software (Univ. IIN)</a:t>
                      </a:r>
                    </a:p>
                  </a:txBody>
                  <a:tcPr marL="137160" marT="0" marB="0"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1089092"/>
                  </a:ext>
                </a:extLst>
              </a:tr>
            </a:tbl>
          </a:graphicData>
        </a:graphic>
      </p:graphicFrame>
      <p:sp>
        <p:nvSpPr>
          <p:cNvPr id="10" name="TextBox 7">
            <a:extLst>
              <a:ext uri="{FF2B5EF4-FFF2-40B4-BE49-F238E27FC236}">
                <a16:creationId xmlns:a16="http://schemas.microsoft.com/office/drawing/2014/main" id="{23A46841-657C-E632-AFE9-502BFB8D0E19}"/>
              </a:ext>
            </a:extLst>
          </p:cNvPr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s-PY" sz="800" dirty="0">
                <a:solidFill>
                  <a:srgbClr val="5A6B80"/>
                </a:solidFill>
                <a:latin typeface="Calibri"/>
              </a:rPr>
              <a:t>1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25"/>
          <p:cNvSpPr txBox="1">
            <a:spLocks noGrp="1"/>
          </p:cNvSpPr>
          <p:nvPr>
            <p:ph type="title"/>
          </p:nvPr>
        </p:nvSpPr>
        <p:spPr>
          <a:xfrm>
            <a:off x="474261" y="449153"/>
            <a:ext cx="4052663" cy="5216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s-MX" sz="2400">
                <a:solidFill>
                  <a:srgbClr val="B8B9C6"/>
                </a:solidFill>
                <a:latin typeface="Lato Black"/>
                <a:ea typeface="Lato Black"/>
                <a:cs typeface="Lato Black"/>
                <a:sym typeface="Lato Black"/>
              </a:rPr>
              <a:t>AGENDA</a:t>
            </a:r>
            <a:endParaRPr/>
          </a:p>
        </p:txBody>
      </p:sp>
      <p:cxnSp>
        <p:nvCxnSpPr>
          <p:cNvPr id="71" name="Google Shape;71;p25"/>
          <p:cNvCxnSpPr/>
          <p:nvPr/>
        </p:nvCxnSpPr>
        <p:spPr>
          <a:xfrm>
            <a:off x="569966" y="970850"/>
            <a:ext cx="1030234" cy="0"/>
          </a:xfrm>
          <a:prstGeom prst="straightConnector1">
            <a:avLst/>
          </a:prstGeom>
          <a:noFill/>
          <a:ln w="19050" cap="flat" cmpd="sng">
            <a:solidFill>
              <a:srgbClr val="20275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2" name="Google Shape;72;p25"/>
          <p:cNvSpPr txBox="1"/>
          <p:nvPr/>
        </p:nvSpPr>
        <p:spPr>
          <a:xfrm>
            <a:off x="569975" y="1251525"/>
            <a:ext cx="5234700" cy="23082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Lato Black"/>
              <a:buAutoNum type="arabicPeriod"/>
            </a:pPr>
            <a:r>
              <a:rPr lang="es-MX" sz="1900" b="0" i="0" u="none" strike="noStrike" cap="none" dirty="0">
                <a:solidFill>
                  <a:srgbClr val="0F2742"/>
                </a:solidFill>
                <a:latin typeface="Lato Black"/>
                <a:ea typeface="Lato Black"/>
                <a:cs typeface="Lato Black"/>
                <a:sym typeface="Lato Black"/>
              </a:rPr>
              <a:t>Contexto, objetivos y plataforma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Lato Black"/>
              <a:buAutoNum type="arabicPeriod"/>
            </a:pPr>
            <a:r>
              <a:rPr lang="es-MX" sz="2000" b="0" i="0" u="none" strike="noStrike" cap="none" dirty="0">
                <a:solidFill>
                  <a:srgbClr val="0F2742"/>
                </a:solidFill>
                <a:latin typeface="Lato Black"/>
                <a:ea typeface="Lato Black"/>
                <a:cs typeface="Lato Black"/>
                <a:sym typeface="Lato Black"/>
              </a:rPr>
              <a:t>Evolución científica del proyecto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Lato Black"/>
              <a:buAutoNum type="arabicPeriod"/>
            </a:pPr>
            <a:r>
              <a:rPr lang="es-MX" sz="1900" dirty="0">
                <a:solidFill>
                  <a:srgbClr val="0F2742"/>
                </a:solidFill>
                <a:latin typeface="Lato Black"/>
                <a:ea typeface="Lato Black"/>
                <a:cs typeface="Lato Black"/>
                <a:sym typeface="Lato Black"/>
              </a:rPr>
              <a:t>Trabajos de investigación 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Lato Black"/>
              <a:buAutoNum type="arabicPeriod"/>
            </a:pPr>
            <a:r>
              <a:rPr lang="es-MX" sz="1900" dirty="0">
                <a:solidFill>
                  <a:srgbClr val="0F2742"/>
                </a:solidFill>
                <a:latin typeface="Lato Black"/>
                <a:ea typeface="Lato Black"/>
                <a:cs typeface="Lato Black"/>
                <a:sym typeface="Lato Black"/>
              </a:rPr>
              <a:t>Protocolo actual y hallazgos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3492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Lato Black"/>
              <a:buAutoNum type="arabicPeriod"/>
            </a:pPr>
            <a:r>
              <a:rPr lang="es-MX" sz="1900" dirty="0">
                <a:solidFill>
                  <a:srgbClr val="0F2742"/>
                </a:solidFill>
                <a:latin typeface="Lato Black"/>
                <a:ea typeface="Lato Black"/>
                <a:cs typeface="Lato Black"/>
                <a:sym typeface="Lato Black"/>
              </a:rPr>
              <a:t>Impacto y líneas futuras</a:t>
            </a:r>
            <a:endParaRPr sz="1900" b="0" i="0" u="none" strike="noStrike" cap="none" dirty="0">
              <a:solidFill>
                <a:srgbClr val="0000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pic>
        <p:nvPicPr>
          <p:cNvPr id="73" name="Google Shape;73;p2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937175" y="1132238"/>
            <a:ext cx="2879050" cy="2879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2030685ddd6_0_0"/>
          <p:cNvSpPr txBox="1"/>
          <p:nvPr/>
        </p:nvSpPr>
        <p:spPr>
          <a:xfrm>
            <a:off x="657700" y="2356350"/>
            <a:ext cx="77667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368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Lato Black"/>
              <a:buAutoNum type="arabicPeriod"/>
            </a:pPr>
            <a:r>
              <a:rPr lang="es-MX" sz="24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El proyecto EpilexIA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465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s-MX" sz="1800" b="0" i="0" u="none" strike="noStrike" cap="none">
                <a:solidFill>
                  <a:srgbClr val="BCD0E6"/>
                </a:solidFill>
                <a:latin typeface="Lato Black"/>
                <a:ea typeface="Lato Black"/>
                <a:cs typeface="Lato Black"/>
                <a:sym typeface="Lato Black"/>
              </a:rPr>
              <a:t>Contexto y problemática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74650" marR="0" lvl="2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s-MX" sz="1800" b="0" i="0" u="none" strike="noStrike" cap="none">
                <a:solidFill>
                  <a:srgbClr val="BCD0E6"/>
                </a:solidFill>
                <a:latin typeface="Lato Black"/>
                <a:ea typeface="Lato Black"/>
                <a:cs typeface="Lato Black"/>
                <a:sym typeface="Lato Black"/>
              </a:rPr>
              <a:t>Objetivos y plataforma EpilexIA</a:t>
            </a:r>
            <a:endParaRPr sz="3000" b="0" i="0" u="none" strike="noStrike" cap="none">
              <a:solidFill>
                <a:srgbClr val="FFFF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104595" cy="219456"/>
          </a:xfrm>
          <a:prstGeom prst="roundRect">
            <a:avLst>
              <a:gd name="adj" fmla="val 50000"/>
            </a:avLst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1045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0F2742"/>
                </a:solidFill>
                <a:latin typeface="Calibri"/>
              </a:rPr>
              <a:t>01 · EL PROYECTO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Contexto y problemática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5A6B80"/>
                </a:solidFill>
                <a:latin typeface="Calibri"/>
              </a:rPr>
              <a:t>Por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qué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el IPS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necesita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apoyo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automatizado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para el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análisis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de EEG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5A6B80"/>
                </a:solidFill>
                <a:latin typeface="Calibri"/>
              </a:rPr>
              <a:t>4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4069080" cy="1481328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13232" y="1664208"/>
            <a:ext cx="566928" cy="566928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hospital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2103" y="1783080"/>
            <a:ext cx="329184" cy="32918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81328" y="1645920"/>
            <a:ext cx="2880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0F2742"/>
                </a:solidFill>
                <a:latin typeface="Calibri"/>
              </a:rPr>
              <a:t>Sin análisis automatizado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81328" y="2029967"/>
            <a:ext cx="28803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chemeClr val="tx1"/>
                </a:solidFill>
                <a:latin typeface="Calibri"/>
              </a:rPr>
              <a:t>El IPS no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cuenta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con un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sistema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que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asista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el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análisis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del EEG.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069080" y="1481328"/>
            <a:ext cx="320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 i="0" dirty="0">
                <a:solidFill>
                  <a:srgbClr val="8AAED4"/>
                </a:solidFill>
                <a:latin typeface="Calibri"/>
              </a:rPr>
              <a:t>1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617720" y="1371600"/>
            <a:ext cx="4069080" cy="1481328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4873752" y="1664208"/>
            <a:ext cx="566928" cy="566928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clock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624" y="1783080"/>
            <a:ext cx="329184" cy="329184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641848" y="1645920"/>
            <a:ext cx="2880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0F2742"/>
                </a:solidFill>
                <a:latin typeface="Calibri"/>
              </a:rPr>
              <a:t>Pocos epileptólogos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641848" y="2029967"/>
            <a:ext cx="28803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chemeClr val="tx1"/>
                </a:solidFill>
                <a:latin typeface="Calibri"/>
              </a:rPr>
              <a:t>La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escasez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de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especialistas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genera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demoras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en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los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diagnósticos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1481328"/>
            <a:ext cx="320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 i="0">
                <a:solidFill>
                  <a:srgbClr val="8AAED4"/>
                </a:solidFill>
                <a:latin typeface="Calibri"/>
              </a:rPr>
              <a:t>2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2980944"/>
            <a:ext cx="4069080" cy="1481328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713232" y="3273552"/>
            <a:ext cx="566928" cy="566928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linkoff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2103" y="3392424"/>
            <a:ext cx="329184" cy="329184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481328" y="3255264"/>
            <a:ext cx="2880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0F2742"/>
                </a:solidFill>
                <a:latin typeface="Calibri"/>
              </a:rPr>
              <a:t>Software ligado al equipo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481328" y="3639312"/>
            <a:ext cx="28803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chemeClr val="tx1"/>
                </a:solidFill>
                <a:latin typeface="Calibri"/>
              </a:rPr>
              <a:t>Cada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equipo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trae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su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propio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software de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análisis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 y </a:t>
            </a:r>
            <a:r>
              <a:rPr sz="1200" b="0" i="0" dirty="0" err="1">
                <a:solidFill>
                  <a:schemeClr val="tx1"/>
                </a:solidFill>
                <a:latin typeface="Calibri"/>
              </a:rPr>
              <a:t>visualización</a:t>
            </a:r>
            <a:r>
              <a:rPr sz="1200" b="0" i="0" dirty="0">
                <a:solidFill>
                  <a:schemeClr val="tx1"/>
                </a:solidFill>
                <a:latin typeface="Calibri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069080" y="3090672"/>
            <a:ext cx="320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 i="0">
                <a:solidFill>
                  <a:srgbClr val="8AAED4"/>
                </a:solidFill>
                <a:latin typeface="Calibri"/>
              </a:rPr>
              <a:t>3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4617720" y="2980944"/>
            <a:ext cx="4069080" cy="1481328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4873752" y="3273552"/>
            <a:ext cx="566928" cy="566928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warn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92624" y="3392424"/>
            <a:ext cx="329184" cy="329184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5641848" y="3255264"/>
            <a:ext cx="2880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500" b="1" i="0">
                <a:solidFill>
                  <a:srgbClr val="0F2742"/>
                </a:solidFill>
                <a:latin typeface="Calibri"/>
              </a:rPr>
              <a:t>Revisión lenta y variable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1848" y="3639312"/>
            <a:ext cx="288036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i="0" dirty="0">
                <a:solidFill>
                  <a:schemeClr val="tx1"/>
                </a:solidFill>
                <a:latin typeface="Calibri"/>
              </a:rPr>
              <a:t>Horas de </a:t>
            </a:r>
            <a:r>
              <a:rPr sz="1200" i="0" dirty="0" err="1">
                <a:solidFill>
                  <a:schemeClr val="tx1"/>
                </a:solidFill>
                <a:latin typeface="Calibri"/>
              </a:rPr>
              <a:t>trazado</a:t>
            </a:r>
            <a:r>
              <a:rPr sz="1200" i="0" dirty="0">
                <a:solidFill>
                  <a:schemeClr val="tx1"/>
                </a:solidFill>
                <a:latin typeface="Calibri"/>
              </a:rPr>
              <a:t>, </a:t>
            </a:r>
            <a:r>
              <a:rPr sz="1200" i="0" dirty="0" err="1">
                <a:solidFill>
                  <a:schemeClr val="tx1"/>
                </a:solidFill>
                <a:latin typeface="Calibri"/>
              </a:rPr>
              <a:t>variabilidad</a:t>
            </a:r>
            <a:r>
              <a:rPr sz="1200" i="0" dirty="0">
                <a:solidFill>
                  <a:schemeClr val="tx1"/>
                </a:solidFill>
                <a:latin typeface="Calibri"/>
              </a:rPr>
              <a:t> entre </a:t>
            </a:r>
            <a:r>
              <a:rPr lang="es-PY" sz="1200" dirty="0">
                <a:solidFill>
                  <a:schemeClr val="tx1"/>
                </a:solidFill>
                <a:latin typeface="Calibri"/>
              </a:rPr>
              <a:t>observadores</a:t>
            </a:r>
            <a:r>
              <a:rPr sz="1200" i="0" dirty="0">
                <a:solidFill>
                  <a:schemeClr val="tx1"/>
                </a:solidFill>
                <a:latin typeface="Calibri"/>
              </a:rPr>
              <a:t>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229600" y="3090672"/>
            <a:ext cx="3200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100" b="1" i="0">
                <a:solidFill>
                  <a:srgbClr val="8AAED4"/>
                </a:solidFill>
                <a:latin typeface="Calibri"/>
              </a:rPr>
              <a:t>4</a:t>
            </a:r>
          </a:p>
        </p:txBody>
      </p:sp>
      <p:pic>
        <p:nvPicPr>
          <p:cNvPr id="34" name="Google Shape;65;p1">
            <a:extLst>
              <a:ext uri="{FF2B5EF4-FFF2-40B4-BE49-F238E27FC236}">
                <a16:creationId xmlns:a16="http://schemas.microsoft.com/office/drawing/2014/main" id="{98CB4CAB-B575-DD7B-BC29-C961E6A31C8F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 l="16147" t="16753" r="16208" b="16102"/>
          <a:stretch/>
        </p:blipFill>
        <p:spPr>
          <a:xfrm>
            <a:off x="4742157" y="493776"/>
            <a:ext cx="826745" cy="8138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5963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104595" cy="219456"/>
          </a:xfrm>
          <a:prstGeom prst="roundRect">
            <a:avLst>
              <a:gd name="adj" fmla="val 50000"/>
            </a:avLst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1045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0F2742"/>
                </a:solidFill>
                <a:latin typeface="Calibri"/>
              </a:rPr>
              <a:t>01 · EL PROYECTO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El problema: horas de registro, segundos de crisis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5A6B80"/>
                </a:solidFill>
                <a:latin typeface="Calibri"/>
              </a:rPr>
              <a:t>El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especialista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debe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recorrer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todo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el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trazado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para encontrar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pocos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segundos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de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actividad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ictal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5A6B80"/>
                </a:solidFill>
                <a:latin typeface="Calibri"/>
              </a:rPr>
              <a:t>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25880"/>
            <a:ext cx="1847088" cy="56692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person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" y="1463040"/>
            <a:ext cx="292608" cy="29260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60120" y="1371600"/>
            <a:ext cx="1298448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dirty="0" err="1">
                <a:solidFill>
                  <a:srgbClr val="0F2742"/>
                </a:solidFill>
                <a:latin typeface="Calibri"/>
              </a:rPr>
              <a:t>Paciente</a:t>
            </a:r>
            <a:endParaRPr sz="1200" b="1" i="0" dirty="0">
              <a:solidFill>
                <a:srgbClr val="0F2742"/>
              </a:solidFill>
              <a:latin typeface="Calibri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0120" y="1600200"/>
            <a:ext cx="12984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5A6B80"/>
                </a:solidFill>
                <a:latin typeface="Calibri"/>
              </a:rPr>
              <a:t>electrodos en el cuero cabelludo</a:t>
            </a:r>
          </a:p>
        </p:txBody>
      </p:sp>
      <p:sp>
        <p:nvSpPr>
          <p:cNvPr id="13" name="Chevron 12"/>
          <p:cNvSpPr/>
          <p:nvPr/>
        </p:nvSpPr>
        <p:spPr>
          <a:xfrm>
            <a:off x="2377440" y="1527048"/>
            <a:ext cx="128016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587752" y="1325880"/>
            <a:ext cx="1847088" cy="56692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5" name="Picture 14" descr="monitor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06624" y="1463040"/>
            <a:ext cx="292608" cy="292608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090672" y="1371600"/>
            <a:ext cx="1298448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dirty="0">
                <a:solidFill>
                  <a:srgbClr val="0F2742"/>
                </a:solidFill>
                <a:latin typeface="Calibri"/>
              </a:rPr>
              <a:t>Equipo EEG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090672" y="1600200"/>
            <a:ext cx="12984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5A6B80"/>
                </a:solidFill>
                <a:latin typeface="Calibri"/>
              </a:rPr>
              <a:t>adquisición multicanal</a:t>
            </a:r>
          </a:p>
        </p:txBody>
      </p:sp>
      <p:sp>
        <p:nvSpPr>
          <p:cNvPr id="18" name="Chevron 17"/>
          <p:cNvSpPr/>
          <p:nvPr/>
        </p:nvSpPr>
        <p:spPr>
          <a:xfrm>
            <a:off x="4507992" y="1527048"/>
            <a:ext cx="128016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4718304" y="1325880"/>
            <a:ext cx="1847088" cy="56692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timer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7176" y="1463040"/>
            <a:ext cx="292608" cy="292608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221224" y="1371600"/>
            <a:ext cx="1298448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dirty="0">
                <a:solidFill>
                  <a:srgbClr val="0F2742"/>
                </a:solidFill>
                <a:latin typeface="Calibri"/>
              </a:rPr>
              <a:t>Registro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221224" y="1600200"/>
            <a:ext cx="12984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5A6B80"/>
                </a:solidFill>
                <a:latin typeface="Calibri"/>
              </a:rPr>
              <a:t>de horas a días</a:t>
            </a:r>
          </a:p>
        </p:txBody>
      </p:sp>
      <p:sp>
        <p:nvSpPr>
          <p:cNvPr id="23" name="Chevron 22"/>
          <p:cNvSpPr/>
          <p:nvPr/>
        </p:nvSpPr>
        <p:spPr>
          <a:xfrm>
            <a:off x="6638544" y="1527048"/>
            <a:ext cx="128016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848856" y="1325880"/>
            <a:ext cx="1847088" cy="56692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doctor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7728" y="1463040"/>
            <a:ext cx="292608" cy="292608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7351776" y="1371600"/>
            <a:ext cx="1298448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 dirty="0" err="1">
                <a:solidFill>
                  <a:srgbClr val="0F2742"/>
                </a:solidFill>
                <a:latin typeface="Calibri"/>
              </a:rPr>
              <a:t>Revisión</a:t>
            </a:r>
            <a:r>
              <a:rPr sz="1200" b="1" i="0" dirty="0">
                <a:solidFill>
                  <a:srgbClr val="0F2742"/>
                </a:solidFill>
                <a:latin typeface="Calibri"/>
              </a:rPr>
              <a:t> visual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351776" y="1600200"/>
            <a:ext cx="1298448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0" i="0">
                <a:solidFill>
                  <a:srgbClr val="5A6B80"/>
                </a:solidFill>
                <a:latin typeface="Calibri"/>
              </a:rPr>
              <a:t>de todo el trazado</a:t>
            </a:r>
          </a:p>
        </p:txBody>
      </p:sp>
      <p:grpSp>
        <p:nvGrpSpPr>
          <p:cNvPr id="32" name="Grupo 31">
            <a:extLst>
              <a:ext uri="{FF2B5EF4-FFF2-40B4-BE49-F238E27FC236}">
                <a16:creationId xmlns:a16="http://schemas.microsoft.com/office/drawing/2014/main" id="{79C274E1-0634-2059-A761-AC39D7B7FA63}"/>
              </a:ext>
            </a:extLst>
          </p:cNvPr>
          <p:cNvGrpSpPr/>
          <p:nvPr/>
        </p:nvGrpSpPr>
        <p:grpSpPr>
          <a:xfrm>
            <a:off x="59634" y="2110478"/>
            <a:ext cx="3420830" cy="2362131"/>
            <a:chOff x="52242" y="2079067"/>
            <a:chExt cx="3619590" cy="2370682"/>
          </a:xfrm>
        </p:grpSpPr>
        <p:pic>
          <p:nvPicPr>
            <p:cNvPr id="30" name="Imagen 29" descr="EEG AND BRAINWAVES - BRIGHT BRAIN - LONDON'S LEADING EEG, NEUROFEEDBACK AND  NEUROMODULATION CLINIC">
              <a:extLst>
                <a:ext uri="{FF2B5EF4-FFF2-40B4-BE49-F238E27FC236}">
                  <a16:creationId xmlns:a16="http://schemas.microsoft.com/office/drawing/2014/main" id="{13A36D5E-2ACF-7F49-117D-FDE88DA565E9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52242" y="2079067"/>
              <a:ext cx="3619590" cy="2370682"/>
            </a:xfrm>
            <a:prstGeom prst="rect">
              <a:avLst/>
            </a:prstGeom>
          </p:spPr>
        </p:pic>
        <p:sp>
          <p:nvSpPr>
            <p:cNvPr id="31" name="Rectángulo 30">
              <a:extLst>
                <a:ext uri="{FF2B5EF4-FFF2-40B4-BE49-F238E27FC236}">
                  <a16:creationId xmlns:a16="http://schemas.microsoft.com/office/drawing/2014/main" id="{6AD5C6AE-E64C-C798-BC65-232E61A1AB80}"/>
                </a:ext>
              </a:extLst>
            </p:cNvPr>
            <p:cNvSpPr/>
            <p:nvPr/>
          </p:nvSpPr>
          <p:spPr>
            <a:xfrm>
              <a:off x="3200400" y="2193235"/>
              <a:ext cx="371061" cy="2650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PY"/>
            </a:p>
          </p:txBody>
        </p:sp>
      </p:grpSp>
      <p:pic>
        <p:nvPicPr>
          <p:cNvPr id="34" name="Imagen 33">
            <a:extLst>
              <a:ext uri="{FF2B5EF4-FFF2-40B4-BE49-F238E27FC236}">
                <a16:creationId xmlns:a16="http://schemas.microsoft.com/office/drawing/2014/main" id="{8774B69A-369B-8E1E-18A8-6C216DF37D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80464" y="2208870"/>
            <a:ext cx="5623778" cy="2323371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104595" cy="219456"/>
          </a:xfrm>
          <a:prstGeom prst="roundRect">
            <a:avLst>
              <a:gd name="adj" fmla="val 50000"/>
            </a:avLst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1045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0F2742"/>
                </a:solidFill>
                <a:latin typeface="Calibri"/>
              </a:rPr>
              <a:t>01 · EL PROYECTO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Objetivos del proyecto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 err="1">
                <a:solidFill>
                  <a:srgbClr val="5A6B80"/>
                </a:solidFill>
                <a:latin typeface="Calibri"/>
              </a:rPr>
              <a:t>Inteligencia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artificial al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servicio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de un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diagnóstico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más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rápido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,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preciso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y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accesible</a:t>
            </a:r>
            <a:endParaRPr sz="12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5A6B80"/>
                </a:solidFill>
                <a:latin typeface="Calibri"/>
              </a:rPr>
              <a:t>6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2743200" cy="3246120"/>
          </a:xfrm>
          <a:prstGeom prst="roundRect">
            <a:avLst>
              <a:gd name="adj" fmla="val 5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1572768"/>
            <a:ext cx="23774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BCD0E6"/>
                </a:solidFill>
                <a:latin typeface="Calibri"/>
              </a:rPr>
              <a:t>OBJETIVO GENERAL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1828800"/>
            <a:ext cx="2331720" cy="10972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Calibri"/>
              </a:rPr>
              <a:t>Desarrollar una herramienta web médica, integrada a un motor de IA, para detectar crisis epilépticas.</a:t>
            </a:r>
          </a:p>
        </p:txBody>
      </p:sp>
      <p:pic>
        <p:nvPicPr>
          <p:cNvPr id="12" name="Picture 11" descr="wave_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3232" y="3017520"/>
            <a:ext cx="237744" cy="23774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78992" y="3044059"/>
            <a:ext cx="201168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>
                <a:solidFill>
                  <a:srgbClr val="DDE7F2"/>
                </a:solidFill>
                <a:latin typeface="Calibri"/>
              </a:rPr>
              <a:t>EEG del </a:t>
            </a:r>
            <a:r>
              <a:rPr sz="1200" b="0" i="0" dirty="0" err="1">
                <a:solidFill>
                  <a:srgbClr val="DDE7F2"/>
                </a:solidFill>
                <a:latin typeface="Calibri"/>
              </a:rPr>
              <a:t>paciente</a:t>
            </a:r>
            <a:endParaRPr sz="1200" b="0" i="0" dirty="0">
              <a:solidFill>
                <a:srgbClr val="DDE7F2"/>
              </a:solidFill>
              <a:latin typeface="Calibri"/>
            </a:endParaRPr>
          </a:p>
        </p:txBody>
      </p:sp>
      <p:pic>
        <p:nvPicPr>
          <p:cNvPr id="14" name="Picture 13" descr="brain_l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3232" y="3383279"/>
            <a:ext cx="237744" cy="23774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78992" y="3409818"/>
            <a:ext cx="201168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 err="1">
                <a:solidFill>
                  <a:srgbClr val="DDE7F2"/>
                </a:solidFill>
                <a:latin typeface="Calibri"/>
              </a:rPr>
              <a:t>Análisis</a:t>
            </a:r>
            <a:r>
              <a:rPr sz="1200" b="0" i="0" dirty="0">
                <a:solidFill>
                  <a:srgbClr val="DDE7F2"/>
                </a:solidFill>
                <a:latin typeface="Calibri"/>
              </a:rPr>
              <a:t> con IA</a:t>
            </a:r>
          </a:p>
        </p:txBody>
      </p:sp>
      <p:pic>
        <p:nvPicPr>
          <p:cNvPr id="16" name="Picture 15" descr="search_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3232" y="3749039"/>
            <a:ext cx="237744" cy="237744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78992" y="3775578"/>
            <a:ext cx="201168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 err="1">
                <a:solidFill>
                  <a:srgbClr val="DDE7F2"/>
                </a:solidFill>
                <a:latin typeface="Calibri"/>
              </a:rPr>
              <a:t>Detección</a:t>
            </a:r>
            <a:r>
              <a:rPr sz="1200" b="0" i="0" dirty="0">
                <a:solidFill>
                  <a:srgbClr val="DDE7F2"/>
                </a:solidFill>
                <a:latin typeface="Calibri"/>
              </a:rPr>
              <a:t> de crisis</a:t>
            </a:r>
          </a:p>
        </p:txBody>
      </p:sp>
      <p:pic>
        <p:nvPicPr>
          <p:cNvPr id="18" name="Picture 17" descr="doctor_l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232" y="4114800"/>
            <a:ext cx="237744" cy="237744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078992" y="4141339"/>
            <a:ext cx="201168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i="0" dirty="0" err="1">
                <a:solidFill>
                  <a:srgbClr val="DDE7F2"/>
                </a:solidFill>
                <a:latin typeface="Calibri"/>
              </a:rPr>
              <a:t>Apoyo</a:t>
            </a:r>
            <a:r>
              <a:rPr sz="1200" b="0" i="0" dirty="0">
                <a:solidFill>
                  <a:srgbClr val="DDE7F2"/>
                </a:solidFill>
                <a:latin typeface="Calibri"/>
              </a:rPr>
              <a:t> al </a:t>
            </a:r>
            <a:r>
              <a:rPr sz="1200" b="0" i="0" dirty="0" err="1">
                <a:solidFill>
                  <a:srgbClr val="DDE7F2"/>
                </a:solidFill>
                <a:latin typeface="Calibri"/>
              </a:rPr>
              <a:t>diagnóstico</a:t>
            </a:r>
            <a:r>
              <a:rPr sz="1200" b="0" i="0" dirty="0">
                <a:solidFill>
                  <a:srgbClr val="DDE7F2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DDE7F2"/>
                </a:solidFill>
                <a:latin typeface="Calibri"/>
              </a:rPr>
              <a:t>médico</a:t>
            </a:r>
            <a:endParaRPr sz="1200" b="0" i="0" dirty="0">
              <a:solidFill>
                <a:srgbClr val="DDE7F2"/>
              </a:solidFill>
              <a:latin typeface="Calibri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3383280" y="1371600"/>
            <a:ext cx="2651760" cy="1554480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Oval 20"/>
          <p:cNvSpPr/>
          <p:nvPr/>
        </p:nvSpPr>
        <p:spPr>
          <a:xfrm>
            <a:off x="3520440" y="1508760"/>
            <a:ext cx="274320" cy="274320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3520440" y="1508760"/>
            <a:ext cx="274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886200" y="1470398"/>
            <a:ext cx="205740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dirty="0">
                <a:solidFill>
                  <a:srgbClr val="0F2742"/>
                </a:solidFill>
                <a:latin typeface="Calibri"/>
              </a:rPr>
              <a:t>Plataforma web </a:t>
            </a:r>
            <a:r>
              <a:rPr sz="1200" b="1" i="0" dirty="0" err="1">
                <a:solidFill>
                  <a:srgbClr val="0F2742"/>
                </a:solidFill>
                <a:latin typeface="Calibri"/>
              </a:rPr>
              <a:t>segura</a:t>
            </a:r>
            <a:r>
              <a:rPr sz="1200" b="1" i="0" dirty="0">
                <a:solidFill>
                  <a:srgbClr val="0F2742"/>
                </a:solidFill>
                <a:latin typeface="Calibri"/>
              </a:rPr>
              <a:t> y </a:t>
            </a:r>
            <a:r>
              <a:rPr sz="1200" b="1" i="0" dirty="0" err="1">
                <a:solidFill>
                  <a:srgbClr val="0F2742"/>
                </a:solidFill>
                <a:latin typeface="Calibri"/>
              </a:rPr>
              <a:t>accesible</a:t>
            </a:r>
            <a:endParaRPr sz="1200" b="1" i="0" dirty="0">
              <a:solidFill>
                <a:srgbClr val="0F2742"/>
              </a:solidFill>
              <a:latin typeface="Calibri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566160" y="1920240"/>
            <a:ext cx="2331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Interfaz para especialistas</a:t>
            </a:r>
          </a:p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Acceso seguro y remoto</a:t>
            </a:r>
          </a:p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Gestión de pacientes, estudios EEG e informes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26480" y="1371600"/>
            <a:ext cx="2651760" cy="1554480"/>
          </a:xfrm>
          <a:prstGeom prst="roundRect">
            <a:avLst>
              <a:gd name="adj" fmla="val 6000"/>
            </a:avLst>
          </a:prstGeom>
          <a:solidFill>
            <a:srgbClr val="DDE7F2"/>
          </a:solidFill>
          <a:ln w="15875">
            <a:solidFill>
              <a:srgbClr val="3E6FA3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Oval 25"/>
          <p:cNvSpPr/>
          <p:nvPr/>
        </p:nvSpPr>
        <p:spPr>
          <a:xfrm>
            <a:off x="6263640" y="1508760"/>
            <a:ext cx="274320" cy="27432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263640" y="1508760"/>
            <a:ext cx="274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602896" y="1562731"/>
            <a:ext cx="214884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dirty="0">
                <a:solidFill>
                  <a:srgbClr val="0F2742"/>
                </a:solidFill>
                <a:latin typeface="Calibri"/>
              </a:rPr>
              <a:t>Motor de IA con </a:t>
            </a:r>
            <a:r>
              <a:rPr sz="1200" b="1" i="0" dirty="0" err="1">
                <a:solidFill>
                  <a:srgbClr val="0F2742"/>
                </a:solidFill>
                <a:latin typeface="Calibri"/>
              </a:rPr>
              <a:t>precisión</a:t>
            </a:r>
            <a:r>
              <a:rPr sz="1200" b="1" i="0" dirty="0">
                <a:solidFill>
                  <a:srgbClr val="0F2742"/>
                </a:solidFill>
                <a:latin typeface="Calibri"/>
              </a:rPr>
              <a:t> &gt; 90 %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1920240"/>
            <a:ext cx="2331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Aprendizaje automático para el análisis de EEG</a:t>
            </a:r>
          </a:p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Detección automática de crisis</a:t>
            </a:r>
          </a:p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Precisión, sensibilidad y especificidad &gt; 90 %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3383280" y="3063239"/>
            <a:ext cx="2651760" cy="1554480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Oval 32"/>
          <p:cNvSpPr/>
          <p:nvPr/>
        </p:nvSpPr>
        <p:spPr>
          <a:xfrm>
            <a:off x="3520440" y="3200399"/>
            <a:ext cx="274320" cy="274320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520440" y="3200399"/>
            <a:ext cx="274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86200" y="3254370"/>
            <a:ext cx="20574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dirty="0" err="1">
                <a:solidFill>
                  <a:srgbClr val="0F2742"/>
                </a:solidFill>
                <a:latin typeface="Calibri"/>
              </a:rPr>
              <a:t>Validación</a:t>
            </a:r>
            <a:r>
              <a:rPr sz="1200" b="1" i="0" dirty="0">
                <a:solidFill>
                  <a:srgbClr val="0F2742"/>
                </a:solidFill>
                <a:latin typeface="Calibri"/>
              </a:rPr>
              <a:t> </a:t>
            </a:r>
            <a:r>
              <a:rPr sz="1200" b="1" i="0" dirty="0" err="1">
                <a:solidFill>
                  <a:srgbClr val="0F2742"/>
                </a:solidFill>
                <a:latin typeface="Calibri"/>
              </a:rPr>
              <a:t>clínica</a:t>
            </a:r>
            <a:endParaRPr sz="1200" b="1" i="0" dirty="0">
              <a:solidFill>
                <a:srgbClr val="0F2742"/>
              </a:solidFill>
              <a:latin typeface="Calibri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566160" y="3611879"/>
            <a:ext cx="2331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Evaluación con datos reales</a:t>
            </a:r>
          </a:p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Validación por epileptólogos del IPS</a:t>
            </a:r>
          </a:p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Medición del desempeño clínico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126480" y="3063239"/>
            <a:ext cx="2651760" cy="1554480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6263640" y="3200399"/>
            <a:ext cx="274320" cy="274320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6263640" y="3200399"/>
            <a:ext cx="274320" cy="2743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629400" y="3254370"/>
            <a:ext cx="2057400" cy="1846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1" i="0" dirty="0" err="1">
                <a:solidFill>
                  <a:srgbClr val="0F2742"/>
                </a:solidFill>
                <a:latin typeface="Calibri"/>
              </a:rPr>
              <a:t>Documentación</a:t>
            </a:r>
            <a:r>
              <a:rPr sz="1200" b="1" i="0" dirty="0">
                <a:solidFill>
                  <a:srgbClr val="0F2742"/>
                </a:solidFill>
                <a:latin typeface="Calibri"/>
              </a:rPr>
              <a:t> y </a:t>
            </a:r>
            <a:r>
              <a:rPr sz="1200" b="1" i="0" dirty="0" err="1">
                <a:solidFill>
                  <a:srgbClr val="0F2742"/>
                </a:solidFill>
                <a:latin typeface="Calibri"/>
              </a:rPr>
              <a:t>transferencia</a:t>
            </a:r>
            <a:endParaRPr sz="1200" b="1" i="0" dirty="0">
              <a:solidFill>
                <a:srgbClr val="0F2742"/>
              </a:solidFill>
              <a:latin typeface="Calibr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6309360" y="3611879"/>
            <a:ext cx="2331720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Documentación técnica y de usuario</a:t>
            </a:r>
          </a:p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Capacitación a profesionales de salud</a:t>
            </a:r>
          </a:p>
          <a:p>
            <a:pPr algn="l">
              <a:spcAft>
                <a:spcPts val="2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Transferencia tecnológica sostenible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104595" cy="219456"/>
          </a:xfrm>
          <a:prstGeom prst="roundRect">
            <a:avLst>
              <a:gd name="adj" fmla="val 50000"/>
            </a:avLst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1045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0F2742"/>
                </a:solidFill>
                <a:latin typeface="Calibri"/>
              </a:rPr>
              <a:t>01 · EL PROYECTO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Plataforma EpilexIA: arquitectura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5A6B80"/>
                </a:solidFill>
                <a:latin typeface="Calibri"/>
              </a:rPr>
              <a:t>Software de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análisis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desacoplado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del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equipo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de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adquisición</a:t>
            </a:r>
            <a:endParaRPr sz="12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5A6B80"/>
                </a:solidFill>
                <a:latin typeface="Calibri"/>
              </a:rPr>
              <a:t>7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1828800" cy="224028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21792" y="1536192"/>
            <a:ext cx="512064" cy="512064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monitor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1520" y="1645920"/>
            <a:ext cx="292608" cy="2926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21792" y="2157984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 dirty="0" err="1">
                <a:solidFill>
                  <a:srgbClr val="0F2742"/>
                </a:solidFill>
                <a:latin typeface="Calibri"/>
              </a:rPr>
              <a:t>Adquisición</a:t>
            </a:r>
            <a:endParaRPr sz="1350" b="1" i="0" dirty="0">
              <a:solidFill>
                <a:srgbClr val="0F2742"/>
              </a:solidFill>
              <a:latin typeface="Calibri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21792" y="2514600"/>
            <a:ext cx="155448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Equipos EEG de distintas marcas</a:t>
            </a:r>
          </a:p>
          <a:p>
            <a:pPr algn="l">
              <a:spcAft>
                <a:spcPts val="3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Exportación del estudio (EDF)</a:t>
            </a:r>
          </a:p>
        </p:txBody>
      </p:sp>
      <p:sp>
        <p:nvSpPr>
          <p:cNvPr id="14" name="Chevron 13"/>
          <p:cNvSpPr/>
          <p:nvPr/>
        </p:nvSpPr>
        <p:spPr>
          <a:xfrm>
            <a:off x="2377440" y="2532888"/>
            <a:ext cx="118872" cy="201168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2587752" y="1371600"/>
            <a:ext cx="1828800" cy="224028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Oval 15"/>
          <p:cNvSpPr/>
          <p:nvPr/>
        </p:nvSpPr>
        <p:spPr>
          <a:xfrm>
            <a:off x="2752344" y="1536192"/>
            <a:ext cx="512064" cy="512064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web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62072" y="1645920"/>
            <a:ext cx="292608" cy="292608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2752344" y="2157984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F2742"/>
                </a:solidFill>
                <a:latin typeface="Calibri"/>
              </a:rPr>
              <a:t>Plataforma web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752344" y="2473350"/>
            <a:ext cx="1554480" cy="113877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50" b="0" i="0" dirty="0">
                <a:solidFill>
                  <a:srgbClr val="5A6B80"/>
                </a:solidFill>
                <a:latin typeface="Calibri"/>
              </a:rPr>
              <a:t>•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Gestión</a:t>
            </a:r>
            <a:r>
              <a:rPr sz="950" b="0" i="0" dirty="0">
                <a:solidFill>
                  <a:srgbClr val="5A6B80"/>
                </a:solidFill>
                <a:latin typeface="Calibri"/>
              </a:rPr>
              <a:t> de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pacientes</a:t>
            </a:r>
            <a:r>
              <a:rPr sz="950" b="0" i="0" dirty="0">
                <a:solidFill>
                  <a:srgbClr val="5A6B80"/>
                </a:solidFill>
                <a:latin typeface="Calibri"/>
              </a:rPr>
              <a:t> y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estudios</a:t>
            </a:r>
            <a:endParaRPr sz="950" b="0" i="0" dirty="0">
              <a:solidFill>
                <a:srgbClr val="5A6B80"/>
              </a:solidFill>
              <a:latin typeface="Calibri"/>
            </a:endParaRPr>
          </a:p>
          <a:p>
            <a:pPr algn="l">
              <a:spcAft>
                <a:spcPts val="300"/>
              </a:spcAft>
            </a:pPr>
            <a:r>
              <a:rPr sz="950" b="0" i="0" dirty="0">
                <a:solidFill>
                  <a:srgbClr val="5A6B80"/>
                </a:solidFill>
                <a:latin typeface="Calibri"/>
              </a:rPr>
              <a:t>•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Visualización</a:t>
            </a:r>
            <a:r>
              <a:rPr sz="950" b="0" i="0" dirty="0">
                <a:solidFill>
                  <a:srgbClr val="5A6B80"/>
                </a:solidFill>
                <a:latin typeface="Calibri"/>
              </a:rPr>
              <a:t> del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trazado</a:t>
            </a:r>
            <a:r>
              <a:rPr lang="es-PY" sz="950" dirty="0">
                <a:solidFill>
                  <a:srgbClr val="5A6B80"/>
                </a:solidFill>
                <a:latin typeface="Calibri"/>
              </a:rPr>
              <a:t>, del video y del espectrograma</a:t>
            </a:r>
            <a:endParaRPr sz="950" b="0" i="0" dirty="0">
              <a:solidFill>
                <a:srgbClr val="5A6B80"/>
              </a:solidFill>
              <a:latin typeface="Calibri"/>
            </a:endParaRPr>
          </a:p>
          <a:p>
            <a:pPr algn="l">
              <a:spcAft>
                <a:spcPts val="300"/>
              </a:spcAft>
            </a:pPr>
            <a:r>
              <a:rPr sz="950" b="0" i="0" dirty="0">
                <a:solidFill>
                  <a:srgbClr val="5A6B80"/>
                </a:solidFill>
                <a:latin typeface="Calibri"/>
              </a:rPr>
              <a:t>•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Informes</a:t>
            </a:r>
            <a:r>
              <a:rPr sz="950" b="0" i="0" dirty="0">
                <a:solidFill>
                  <a:srgbClr val="5A6B80"/>
                </a:solidFill>
                <a:latin typeface="Calibri"/>
              </a:rPr>
              <a:t> y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resultados</a:t>
            </a:r>
            <a:endParaRPr sz="950" b="0" i="0" dirty="0">
              <a:solidFill>
                <a:srgbClr val="5A6B80"/>
              </a:solidFill>
              <a:latin typeface="Calibri"/>
            </a:endParaRPr>
          </a:p>
          <a:p>
            <a:pPr algn="l">
              <a:spcAft>
                <a:spcPts val="300"/>
              </a:spcAft>
            </a:pPr>
            <a:r>
              <a:rPr sz="950" b="0" i="0" dirty="0">
                <a:solidFill>
                  <a:srgbClr val="5A6B80"/>
                </a:solidFill>
                <a:latin typeface="Calibri"/>
              </a:rPr>
              <a:t>•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Usuarios</a:t>
            </a:r>
            <a:r>
              <a:rPr sz="950" b="0" i="0" dirty="0">
                <a:solidFill>
                  <a:srgbClr val="5A6B80"/>
                </a:solidFill>
                <a:latin typeface="Calibri"/>
              </a:rPr>
              <a:t>, roles y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acceso</a:t>
            </a:r>
            <a:r>
              <a:rPr sz="95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950" b="0" i="0" dirty="0" err="1">
                <a:solidFill>
                  <a:srgbClr val="5A6B80"/>
                </a:solidFill>
                <a:latin typeface="Calibri"/>
              </a:rPr>
              <a:t>seguro</a:t>
            </a:r>
            <a:endParaRPr sz="95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20" name="Chevron 19"/>
          <p:cNvSpPr/>
          <p:nvPr/>
        </p:nvSpPr>
        <p:spPr>
          <a:xfrm>
            <a:off x="4507992" y="2532888"/>
            <a:ext cx="118872" cy="201168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718304" y="1371600"/>
            <a:ext cx="1828800" cy="2240280"/>
          </a:xfrm>
          <a:prstGeom prst="roundRect">
            <a:avLst>
              <a:gd name="adj" fmla="val 5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4882896" y="1536192"/>
            <a:ext cx="512064" cy="512064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brain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624" y="1645920"/>
            <a:ext cx="292608" cy="29260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882896" y="2157984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FFFFFF"/>
                </a:solidFill>
                <a:latin typeface="Calibri"/>
              </a:rPr>
              <a:t>Motor de IA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82896" y="2514600"/>
            <a:ext cx="1554480" cy="7001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50" b="0" i="0" dirty="0">
                <a:solidFill>
                  <a:srgbClr val="DDE7F2"/>
                </a:solidFill>
                <a:latin typeface="Calibri"/>
              </a:rPr>
              <a:t>• Ventanas de 10 s</a:t>
            </a:r>
          </a:p>
          <a:p>
            <a:pPr algn="l">
              <a:spcAft>
                <a:spcPts val="300"/>
              </a:spcAft>
            </a:pPr>
            <a:r>
              <a:rPr sz="950" b="0" i="0" dirty="0">
                <a:solidFill>
                  <a:srgbClr val="DDE7F2"/>
                </a:solidFill>
                <a:latin typeface="Calibri"/>
              </a:rPr>
              <a:t>• </a:t>
            </a:r>
            <a:r>
              <a:rPr sz="950" b="0" i="0" dirty="0" err="1">
                <a:solidFill>
                  <a:srgbClr val="DDE7F2"/>
                </a:solidFill>
                <a:latin typeface="Calibri"/>
              </a:rPr>
              <a:t>Extracción</a:t>
            </a:r>
            <a:r>
              <a:rPr sz="950" b="0" i="0" dirty="0">
                <a:solidFill>
                  <a:srgbClr val="DDE7F2"/>
                </a:solidFill>
                <a:latin typeface="Calibri"/>
              </a:rPr>
              <a:t> de </a:t>
            </a:r>
            <a:r>
              <a:rPr sz="950" b="0" i="0" dirty="0" err="1">
                <a:solidFill>
                  <a:srgbClr val="DDE7F2"/>
                </a:solidFill>
                <a:latin typeface="Calibri"/>
              </a:rPr>
              <a:t>características</a:t>
            </a:r>
            <a:endParaRPr sz="950" b="0" i="0" dirty="0">
              <a:solidFill>
                <a:srgbClr val="DDE7F2"/>
              </a:solidFill>
              <a:latin typeface="Calibri"/>
            </a:endParaRPr>
          </a:p>
          <a:p>
            <a:pPr algn="l">
              <a:spcAft>
                <a:spcPts val="300"/>
              </a:spcAft>
            </a:pPr>
            <a:r>
              <a:rPr sz="950" b="0" i="0" dirty="0">
                <a:solidFill>
                  <a:srgbClr val="DDE7F2"/>
                </a:solidFill>
                <a:latin typeface="Calibri"/>
              </a:rPr>
              <a:t>• </a:t>
            </a:r>
            <a:r>
              <a:rPr sz="950" b="0" i="0" dirty="0" err="1">
                <a:solidFill>
                  <a:srgbClr val="DDE7F2"/>
                </a:solidFill>
                <a:latin typeface="Calibri"/>
              </a:rPr>
              <a:t>Detección</a:t>
            </a:r>
            <a:r>
              <a:rPr sz="950" b="0" i="0" dirty="0">
                <a:solidFill>
                  <a:srgbClr val="DDE7F2"/>
                </a:solidFill>
                <a:latin typeface="Calibri"/>
              </a:rPr>
              <a:t> de crisis</a:t>
            </a:r>
          </a:p>
          <a:p>
            <a:pPr algn="l">
              <a:spcAft>
                <a:spcPts val="300"/>
              </a:spcAft>
            </a:pPr>
            <a:endParaRPr sz="950" b="0" i="0" dirty="0">
              <a:solidFill>
                <a:srgbClr val="DDE7F2"/>
              </a:solidFill>
              <a:latin typeface="Calibri"/>
            </a:endParaRPr>
          </a:p>
        </p:txBody>
      </p:sp>
      <p:sp>
        <p:nvSpPr>
          <p:cNvPr id="26" name="Chevron 25"/>
          <p:cNvSpPr/>
          <p:nvPr/>
        </p:nvSpPr>
        <p:spPr>
          <a:xfrm>
            <a:off x="6638544" y="2532888"/>
            <a:ext cx="118872" cy="201168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848856" y="1371600"/>
            <a:ext cx="1828800" cy="224028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Oval 27"/>
          <p:cNvSpPr/>
          <p:nvPr/>
        </p:nvSpPr>
        <p:spPr>
          <a:xfrm>
            <a:off x="7013448" y="1536192"/>
            <a:ext cx="512064" cy="512064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9" name="Picture 28" descr="doctor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23176" y="1645920"/>
            <a:ext cx="292608" cy="292608"/>
          </a:xfrm>
          <a:prstGeom prst="rect">
            <a:avLst/>
          </a:prstGeom>
        </p:spPr>
      </p:pic>
      <p:sp>
        <p:nvSpPr>
          <p:cNvPr id="30" name="TextBox 29"/>
          <p:cNvSpPr txBox="1"/>
          <p:nvPr/>
        </p:nvSpPr>
        <p:spPr>
          <a:xfrm>
            <a:off x="7013448" y="2157984"/>
            <a:ext cx="15544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50" b="1" i="0">
                <a:solidFill>
                  <a:srgbClr val="0F2742"/>
                </a:solidFill>
                <a:latin typeface="Calibri"/>
              </a:rPr>
              <a:t>Especialista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013448" y="2514600"/>
            <a:ext cx="1554480" cy="1325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3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Revisa los tramos marcados</a:t>
            </a:r>
          </a:p>
          <a:p>
            <a:pPr algn="l">
              <a:spcAft>
                <a:spcPts val="300"/>
              </a:spcAft>
            </a:pPr>
            <a:r>
              <a:rPr sz="950" b="0" i="0">
                <a:solidFill>
                  <a:srgbClr val="5A6B80"/>
                </a:solidFill>
                <a:latin typeface="Calibri"/>
              </a:rPr>
              <a:t>• Confirma y emite el informe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04288" y="3931920"/>
            <a:ext cx="21031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457200" y="3840480"/>
            <a:ext cx="8229600" cy="457200"/>
          </a:xfrm>
          <a:prstGeom prst="roundRect">
            <a:avLst>
              <a:gd name="adj" fmla="val 30000"/>
            </a:avLst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685800" y="3840480"/>
            <a:ext cx="777240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1F4E79"/>
                </a:solidFill>
                <a:latin typeface="Calibri"/>
              </a:rPr>
              <a:t>Tecnologías  </a:t>
            </a:r>
            <a:r>
              <a:rPr sz="1000" b="0" i="0">
                <a:solidFill>
                  <a:srgbClr val="14243A"/>
                </a:solidFill>
                <a:latin typeface="Calibri"/>
              </a:rPr>
              <a:t>Aplicación web  ·  API REST segura (HTTPS/JSON)  ·  PostgreSQL  ·  Python (scikit-learn, PyTorch)  ·  5 repositorios de código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-21330"/>
            <a:ext cx="9144000" cy="516483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104595" cy="219456"/>
          </a:xfrm>
          <a:prstGeom prst="roundRect">
            <a:avLst>
              <a:gd name="adj" fmla="val 50000"/>
            </a:avLst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1045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0F2742"/>
                </a:solidFill>
                <a:latin typeface="Calibri"/>
              </a:rPr>
              <a:t>01 · EL PROYECTO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Plataforma en funcionamiento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5A6B80"/>
                </a:solidFill>
                <a:latin typeface="Calibri"/>
              </a:rPr>
              <a:t>Sistema de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gestión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y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análisis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de EEG para el IPS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>
                <a:solidFill>
                  <a:srgbClr val="5A6B80"/>
                </a:solidFill>
                <a:latin typeface="Calibri"/>
              </a:rPr>
              <a:t>8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1325880"/>
            <a:ext cx="5212080" cy="274320"/>
          </a:xfrm>
          <a:prstGeom prst="roundRect">
            <a:avLst>
              <a:gd name="adj" fmla="val 50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lock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928" y="1371600"/>
            <a:ext cx="182880" cy="18288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457200" y="3977639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3E6FA3"/>
                </a:solidFill>
                <a:latin typeface="Calibri"/>
              </a:rPr>
              <a:t>HOJA DE RUTA</a:t>
            </a:r>
          </a:p>
        </p:txBody>
      </p:sp>
      <p:sp>
        <p:nvSpPr>
          <p:cNvPr id="27" name="Pentagon 26"/>
          <p:cNvSpPr/>
          <p:nvPr/>
        </p:nvSpPr>
        <p:spPr>
          <a:xfrm>
            <a:off x="457200" y="4206240"/>
            <a:ext cx="1602028" cy="420624"/>
          </a:xfrm>
          <a:prstGeom prst="homePlate">
            <a:avLst/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8368" y="4206240"/>
            <a:ext cx="1281988" cy="237744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Desarrollo del sistema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8368" y="4434840"/>
            <a:ext cx="128198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>
                <a:solidFill>
                  <a:srgbClr val="FFFFFF"/>
                </a:solidFill>
                <a:latin typeface="Calibri"/>
              </a:rPr>
              <a:t>Completado</a:t>
            </a:r>
          </a:p>
        </p:txBody>
      </p:sp>
      <p:sp>
        <p:nvSpPr>
          <p:cNvPr id="30" name="Chevron 29"/>
          <p:cNvSpPr/>
          <p:nvPr/>
        </p:nvSpPr>
        <p:spPr>
          <a:xfrm>
            <a:off x="2114092" y="4206240"/>
            <a:ext cx="1602028" cy="420624"/>
          </a:xfrm>
          <a:prstGeom prst="chevron">
            <a:avLst/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2315260" y="4206240"/>
            <a:ext cx="1281988" cy="237744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Validación clínica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15260" y="4434840"/>
            <a:ext cx="1281988" cy="1154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PY" sz="750" b="0" i="0" dirty="0">
                <a:solidFill>
                  <a:srgbClr val="FFFFFF"/>
                </a:solidFill>
                <a:latin typeface="Calibri"/>
              </a:rPr>
              <a:t>En proceso</a:t>
            </a:r>
            <a:endParaRPr sz="750" b="0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3" name="Chevron 32"/>
          <p:cNvSpPr/>
          <p:nvPr/>
        </p:nvSpPr>
        <p:spPr>
          <a:xfrm>
            <a:off x="3770985" y="4206240"/>
            <a:ext cx="1602028" cy="420624"/>
          </a:xfrm>
          <a:prstGeom prst="chevron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972153" y="4206240"/>
            <a:ext cx="1281988" cy="237744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Despliegue en el IPS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972153" y="4434840"/>
            <a:ext cx="128198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>
                <a:solidFill>
                  <a:srgbClr val="FFFFFF"/>
                </a:solidFill>
                <a:latin typeface="Calibri"/>
              </a:rPr>
              <a:t>Próxima etapa</a:t>
            </a:r>
          </a:p>
        </p:txBody>
      </p:sp>
      <p:sp>
        <p:nvSpPr>
          <p:cNvPr id="36" name="Chevron 35"/>
          <p:cNvSpPr/>
          <p:nvPr/>
        </p:nvSpPr>
        <p:spPr>
          <a:xfrm>
            <a:off x="5427878" y="4206240"/>
            <a:ext cx="1602028" cy="420624"/>
          </a:xfrm>
          <a:prstGeom prst="chevron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5629046" y="4206240"/>
            <a:ext cx="1281988" cy="237744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900" b="1" i="0">
                <a:solidFill>
                  <a:srgbClr val="FFFFFF"/>
                </a:solidFill>
                <a:latin typeface="Calibri"/>
              </a:rPr>
              <a:t>Capacitación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629046" y="4434840"/>
            <a:ext cx="128198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>
                <a:solidFill>
                  <a:srgbClr val="FFFFFF"/>
                </a:solidFill>
                <a:latin typeface="Calibri"/>
              </a:rPr>
              <a:t>Próxima etapa</a:t>
            </a:r>
          </a:p>
        </p:txBody>
      </p:sp>
      <p:sp>
        <p:nvSpPr>
          <p:cNvPr id="39" name="Chevron 38"/>
          <p:cNvSpPr/>
          <p:nvPr/>
        </p:nvSpPr>
        <p:spPr>
          <a:xfrm>
            <a:off x="7084771" y="4206240"/>
            <a:ext cx="1602028" cy="420624"/>
          </a:xfrm>
          <a:prstGeom prst="chevron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85939" y="4206240"/>
            <a:ext cx="1281988" cy="237744"/>
          </a:xfrm>
          <a:prstGeom prst="rect">
            <a:avLst/>
          </a:prstGeom>
          <a:noFill/>
        </p:spPr>
        <p:txBody>
          <a:bodyPr wrap="square" lIns="0" tIns="0" rIns="0" bIns="0" anchor="b">
            <a:spAutoFit/>
          </a:bodyPr>
          <a:lstStyle/>
          <a:p>
            <a:pPr algn="l"/>
            <a:r>
              <a:rPr sz="900" b="1" i="0">
                <a:solidFill>
                  <a:srgbClr val="0F2742"/>
                </a:solidFill>
                <a:latin typeface="Calibri"/>
              </a:rPr>
              <a:t>Operación y mejora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285939" y="4434840"/>
            <a:ext cx="128198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750" b="0" i="0">
                <a:solidFill>
                  <a:srgbClr val="0F2742"/>
                </a:solidFill>
                <a:latin typeface="Calibri"/>
              </a:rPr>
              <a:t>Fase continua</a:t>
            </a:r>
          </a:p>
        </p:txBody>
      </p:sp>
      <p:pic>
        <p:nvPicPr>
          <p:cNvPr id="43" name="Imagen 42">
            <a:extLst>
              <a:ext uri="{FF2B5EF4-FFF2-40B4-BE49-F238E27FC236}">
                <a16:creationId xmlns:a16="http://schemas.microsoft.com/office/drawing/2014/main" id="{BD361AC0-0EAE-238A-8E06-0A8028150A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3808" y="1732008"/>
            <a:ext cx="6490987" cy="2280422"/>
          </a:xfrm>
          <a:prstGeom prst="rect">
            <a:avLst/>
          </a:prstGeom>
        </p:spPr>
      </p:pic>
      <p:pic>
        <p:nvPicPr>
          <p:cNvPr id="45" name="Imagen 44">
            <a:extLst>
              <a:ext uri="{FF2B5EF4-FFF2-40B4-BE49-F238E27FC236}">
                <a16:creationId xmlns:a16="http://schemas.microsoft.com/office/drawing/2014/main" id="{BDBE976F-5D65-A057-C4D8-977DA43526E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8806" y="1723371"/>
            <a:ext cx="2266197" cy="207674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>
          <a:extLst>
            <a:ext uri="{FF2B5EF4-FFF2-40B4-BE49-F238E27FC236}">
              <a16:creationId xmlns:a16="http://schemas.microsoft.com/office/drawing/2014/main" id="{90E23108-E43D-7B00-E34E-6DDBF4CBD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25907D-6D30-6363-5A50-9E68BF1D7E6B}"/>
              </a:ext>
            </a:extLst>
          </p:cNvPr>
          <p:cNvSpPr/>
          <p:nvPr/>
        </p:nvSpPr>
        <p:spPr>
          <a:xfrm>
            <a:off x="457200" y="274320"/>
            <a:ext cx="1104595" cy="219456"/>
          </a:xfrm>
          <a:prstGeom prst="roundRect">
            <a:avLst>
              <a:gd name="adj" fmla="val 50000"/>
            </a:avLst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2581AE5-2153-0EEC-EDBB-22B59648B094}"/>
              </a:ext>
            </a:extLst>
          </p:cNvPr>
          <p:cNvSpPr txBox="1"/>
          <p:nvPr/>
        </p:nvSpPr>
        <p:spPr>
          <a:xfrm>
            <a:off x="457200" y="274320"/>
            <a:ext cx="110459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0F2742"/>
                </a:solidFill>
                <a:latin typeface="Calibri"/>
              </a:rPr>
              <a:t>01 · EL PROYECTO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0F170F1-5471-3E51-D56B-B158C598C1DA}"/>
              </a:ext>
            </a:extLst>
          </p:cNvPr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Plataforma en funcionamiento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9BCBA1E-255C-F783-62F7-672C89B2588C}"/>
              </a:ext>
            </a:extLst>
          </p:cNvPr>
          <p:cNvSpPr txBox="1"/>
          <p:nvPr/>
        </p:nvSpPr>
        <p:spPr>
          <a:xfrm>
            <a:off x="457200" y="987552"/>
            <a:ext cx="8229600" cy="18466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i="0" dirty="0">
                <a:solidFill>
                  <a:srgbClr val="5A6B80"/>
                </a:solidFill>
                <a:latin typeface="Calibri"/>
              </a:rPr>
              <a:t>Sistema de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gestión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y </a:t>
            </a:r>
            <a:r>
              <a:rPr sz="1200" b="0" i="0" dirty="0" err="1">
                <a:solidFill>
                  <a:srgbClr val="5A6B80"/>
                </a:solidFill>
                <a:latin typeface="Calibri"/>
              </a:rPr>
              <a:t>análisis</a:t>
            </a:r>
            <a:r>
              <a:rPr sz="1200" b="0" i="0" dirty="0">
                <a:solidFill>
                  <a:srgbClr val="5A6B80"/>
                </a:solidFill>
                <a:latin typeface="Calibri"/>
              </a:rPr>
              <a:t> de EEG para el IPS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D260E1E-3126-E287-6649-59EF7A4DC1B0}"/>
              </a:ext>
            </a:extLst>
          </p:cNvPr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67220654-F55E-EF8F-9F25-461F9A53C646}"/>
              </a:ext>
            </a:extLst>
          </p:cNvPr>
          <p:cNvSpPr/>
          <p:nvPr/>
        </p:nvSpPr>
        <p:spPr>
          <a:xfrm>
            <a:off x="457200" y="1325880"/>
            <a:ext cx="5212080" cy="274320"/>
          </a:xfrm>
          <a:prstGeom prst="roundRect">
            <a:avLst>
              <a:gd name="adj" fmla="val 50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lock_d.png">
            <a:extLst>
              <a:ext uri="{FF2B5EF4-FFF2-40B4-BE49-F238E27FC236}">
                <a16:creationId xmlns:a16="http://schemas.microsoft.com/office/drawing/2014/main" id="{37F4BAF6-3AE4-3A3A-A234-22834E7C0C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928" y="1371600"/>
            <a:ext cx="182880" cy="182880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52E0AA1-4E7D-22D7-C278-C7853C5EB4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1212760"/>
            <a:ext cx="7751774" cy="3565585"/>
          </a:xfrm>
          <a:prstGeom prst="rect">
            <a:avLst/>
          </a:prstGeom>
        </p:spPr>
      </p:pic>
      <p:sp>
        <p:nvSpPr>
          <p:cNvPr id="15" name="TextBox 7">
            <a:extLst>
              <a:ext uri="{FF2B5EF4-FFF2-40B4-BE49-F238E27FC236}">
                <a16:creationId xmlns:a16="http://schemas.microsoft.com/office/drawing/2014/main" id="{6118D0F2-9EB9-D815-5C09-406BC0E413E3}"/>
              </a:ext>
            </a:extLst>
          </p:cNvPr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s-PY" sz="800" dirty="0">
                <a:solidFill>
                  <a:srgbClr val="5A6B80"/>
                </a:solidFill>
                <a:latin typeface="Calibri"/>
              </a:rPr>
              <a:t>9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90465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30"/>
          <p:cNvSpPr txBox="1"/>
          <p:nvPr/>
        </p:nvSpPr>
        <p:spPr>
          <a:xfrm>
            <a:off x="657700" y="2356350"/>
            <a:ext cx="7766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200" b="1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2. Investigación científica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s-MX" sz="1800" b="1">
                <a:solidFill>
                  <a:srgbClr val="BCD0E6"/>
                </a:solidFill>
                <a:latin typeface="Lato Black"/>
                <a:ea typeface="Lato Black"/>
                <a:cs typeface="Lato Black"/>
                <a:sym typeface="Lato Black"/>
              </a:rPr>
              <a:t>Modelos de IA para detección de crisis en EEG</a:t>
            </a:r>
            <a:endParaRPr sz="1800" b="1" i="0" u="none" strike="noStrike" cap="none">
              <a:solidFill>
                <a:srgbClr val="FFFF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s-MX" sz="1800" b="1">
                <a:solidFill>
                  <a:srgbClr val="BCD0E6"/>
                </a:solidFill>
                <a:latin typeface="Lato Black"/>
                <a:ea typeface="Lato Black"/>
                <a:cs typeface="Lato Black"/>
                <a:sym typeface="Lato Black"/>
              </a:rPr>
              <a:t>Trabajos 1 – 5 y protocolo de validación actual</a:t>
            </a:r>
            <a:endParaRPr sz="1800" b="1" i="0" u="none" strike="noStrike" cap="none">
              <a:solidFill>
                <a:srgbClr val="FFFF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02 · INVESTIGACIÓN CIENTÍFICA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Evolución científica del proyecto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5A6B80"/>
                </a:solidFill>
                <a:latin typeface="Calibri"/>
              </a:rPr>
              <a:t>Desarrollo progresivo de modelos de IA para la detección de crisis en EEG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1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1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cxnSp>
        <p:nvCxnSpPr>
          <p:cNvPr id="9" name="Connector 8"/>
          <p:cNvCxnSpPr/>
          <p:nvPr/>
        </p:nvCxnSpPr>
        <p:spPr>
          <a:xfrm>
            <a:off x="1234440" y="1572768"/>
            <a:ext cx="6675120" cy="0"/>
          </a:xfrm>
          <a:prstGeom prst="line">
            <a:avLst/>
          </a:prstGeom>
          <a:ln w="19050">
            <a:solidFill>
              <a:srgbClr val="BCD0E6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1051560" y="1389888"/>
            <a:ext cx="365760" cy="365760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51560" y="138988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938528"/>
            <a:ext cx="1554480" cy="233172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594360" y="2148840"/>
            <a:ext cx="12801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3E6FA3"/>
                </a:solidFill>
                <a:latin typeface="Calibri"/>
              </a:rPr>
              <a:t>2025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2359152"/>
            <a:ext cx="12801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Características + ML clásico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4360" y="2971800"/>
            <a:ext cx="1280160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dirty="0">
                <a:solidFill>
                  <a:srgbClr val="5A6B80"/>
                </a:solidFill>
                <a:latin typeface="Calibri"/>
              </a:rPr>
              <a:t>30 </a:t>
            </a:r>
            <a:r>
              <a:rPr sz="1100" b="0" i="0" dirty="0" err="1">
                <a:solidFill>
                  <a:srgbClr val="5A6B80"/>
                </a:solidFill>
                <a:latin typeface="Calibri"/>
              </a:rPr>
              <a:t>características</a:t>
            </a:r>
            <a:r>
              <a:rPr sz="11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100" b="0" i="0" dirty="0" err="1">
                <a:solidFill>
                  <a:srgbClr val="5A6B80"/>
                </a:solidFill>
                <a:latin typeface="Calibri"/>
              </a:rPr>
              <a:t>temporales</a:t>
            </a:r>
            <a:r>
              <a:rPr sz="1100" b="0" i="0" dirty="0">
                <a:solidFill>
                  <a:srgbClr val="5A6B80"/>
                </a:solidFill>
                <a:latin typeface="Calibri"/>
              </a:rPr>
              <a:t> · SVM, RF, KNN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388620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1F4E79"/>
                </a:solidFill>
                <a:latin typeface="Calibri"/>
              </a:rPr>
              <a:t>CRC Press</a:t>
            </a:r>
          </a:p>
        </p:txBody>
      </p:sp>
      <p:sp>
        <p:nvSpPr>
          <p:cNvPr id="17" name="Oval 16"/>
          <p:cNvSpPr/>
          <p:nvPr/>
        </p:nvSpPr>
        <p:spPr>
          <a:xfrm>
            <a:off x="2720340" y="1389888"/>
            <a:ext cx="365760" cy="365760"/>
          </a:xfrm>
          <a:prstGeom prst="ellipse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2720340" y="138988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125980" y="1938528"/>
            <a:ext cx="1554480" cy="233172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2263140" y="2148840"/>
            <a:ext cx="12801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3E6FA3"/>
                </a:solidFill>
                <a:latin typeface="Calibri"/>
              </a:rPr>
              <a:t>2026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263140" y="2359152"/>
            <a:ext cx="12801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Ensemble learning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263140" y="2971800"/>
            <a:ext cx="12801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s-PY" sz="1100" b="0" i="0" dirty="0" err="1">
                <a:solidFill>
                  <a:srgbClr val="5A6B80"/>
                </a:solidFill>
                <a:latin typeface="Calibri"/>
              </a:rPr>
              <a:t>Gradient</a:t>
            </a:r>
            <a:r>
              <a:rPr lang="es-PY" sz="11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lang="es-PY" sz="1100" b="0" i="0" dirty="0" err="1">
                <a:solidFill>
                  <a:srgbClr val="5A6B80"/>
                </a:solidFill>
                <a:latin typeface="Calibri"/>
              </a:rPr>
              <a:t>Boosting</a:t>
            </a:r>
            <a:r>
              <a:rPr lang="es-PY" sz="1100" b="0" i="0" dirty="0">
                <a:solidFill>
                  <a:srgbClr val="5A6B80"/>
                </a:solidFill>
                <a:latin typeface="Calibri"/>
              </a:rPr>
              <a:t> mejora el rendimiento</a:t>
            </a:r>
            <a:endParaRPr sz="11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63140" y="388620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1F4E79"/>
                </a:solidFill>
                <a:latin typeface="Calibri"/>
              </a:rPr>
              <a:t>IEEE Xplore</a:t>
            </a:r>
          </a:p>
        </p:txBody>
      </p:sp>
      <p:sp>
        <p:nvSpPr>
          <p:cNvPr id="24" name="Oval 23"/>
          <p:cNvSpPr/>
          <p:nvPr/>
        </p:nvSpPr>
        <p:spPr>
          <a:xfrm>
            <a:off x="4389120" y="1389888"/>
            <a:ext cx="365760" cy="365760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389120" y="138988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3794760" y="1938528"/>
            <a:ext cx="1554480" cy="233172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3931920" y="2148840"/>
            <a:ext cx="12801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3E6FA3"/>
                </a:solidFill>
                <a:latin typeface="Calibri"/>
              </a:rPr>
              <a:t>2026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931920" y="2359152"/>
            <a:ext cx="12801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Modelo principal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931920" y="2971800"/>
            <a:ext cx="1280160" cy="50783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dirty="0">
                <a:solidFill>
                  <a:srgbClr val="5A6B80"/>
                </a:solidFill>
                <a:latin typeface="Calibri"/>
              </a:rPr>
              <a:t>50 </a:t>
            </a:r>
            <a:r>
              <a:rPr sz="1100" b="0" i="0" dirty="0" err="1">
                <a:solidFill>
                  <a:srgbClr val="5A6B80"/>
                </a:solidFill>
                <a:latin typeface="Calibri"/>
              </a:rPr>
              <a:t>características</a:t>
            </a:r>
            <a:r>
              <a:rPr sz="1100" b="0" i="0" dirty="0">
                <a:solidFill>
                  <a:srgbClr val="5A6B80"/>
                </a:solidFill>
                <a:latin typeface="Calibri"/>
              </a:rPr>
              <a:t> · </a:t>
            </a:r>
            <a:r>
              <a:rPr sz="1100" b="0" i="0" dirty="0" err="1">
                <a:solidFill>
                  <a:srgbClr val="5A6B80"/>
                </a:solidFill>
                <a:latin typeface="Calibri"/>
              </a:rPr>
              <a:t>validación</a:t>
            </a:r>
            <a:r>
              <a:rPr sz="11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100" b="0" i="0" dirty="0" err="1">
                <a:solidFill>
                  <a:srgbClr val="5A6B80"/>
                </a:solidFill>
                <a:latin typeface="Calibri"/>
              </a:rPr>
              <a:t>por</a:t>
            </a:r>
            <a:r>
              <a:rPr sz="11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1100" b="0" i="0" dirty="0" err="1">
                <a:solidFill>
                  <a:srgbClr val="5A6B80"/>
                </a:solidFill>
                <a:latin typeface="Calibri"/>
              </a:rPr>
              <a:t>paciente</a:t>
            </a:r>
            <a:r>
              <a:rPr sz="1100" b="0" i="0" dirty="0">
                <a:solidFill>
                  <a:srgbClr val="5A6B80"/>
                </a:solidFill>
                <a:latin typeface="Calibri"/>
              </a:rPr>
              <a:t> + SHAP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931920" y="388620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1F4E79"/>
                </a:solidFill>
                <a:latin typeface="Calibri"/>
              </a:rPr>
              <a:t>MAKE (Q1)</a:t>
            </a:r>
          </a:p>
        </p:txBody>
      </p:sp>
      <p:sp>
        <p:nvSpPr>
          <p:cNvPr id="31" name="Oval 30"/>
          <p:cNvSpPr/>
          <p:nvPr/>
        </p:nvSpPr>
        <p:spPr>
          <a:xfrm>
            <a:off x="6057899" y="1389888"/>
            <a:ext cx="365760" cy="365760"/>
          </a:xfrm>
          <a:prstGeom prst="ellipse">
            <a:avLst/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6057899" y="138988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5463540" y="1938528"/>
            <a:ext cx="1554480" cy="233172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5600700" y="2148840"/>
            <a:ext cx="12801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3E6FA3"/>
                </a:solidFill>
                <a:latin typeface="Calibri"/>
              </a:rPr>
              <a:t>2026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600700" y="2359152"/>
            <a:ext cx="12801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Generalización inter-paciente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600700" y="2971800"/>
            <a:ext cx="12801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dirty="0" err="1">
                <a:solidFill>
                  <a:srgbClr val="5A6B80"/>
                </a:solidFill>
                <a:latin typeface="Calibri"/>
              </a:rPr>
              <a:t>Comparación</a:t>
            </a:r>
            <a:r>
              <a:rPr sz="1100" b="0" i="0" dirty="0">
                <a:solidFill>
                  <a:srgbClr val="5A6B80"/>
                </a:solidFill>
                <a:latin typeface="Calibri"/>
              </a:rPr>
              <a:t> de </a:t>
            </a:r>
            <a:r>
              <a:rPr sz="1100" b="0" i="0" dirty="0" err="1">
                <a:solidFill>
                  <a:srgbClr val="5A6B80"/>
                </a:solidFill>
                <a:latin typeface="Calibri"/>
              </a:rPr>
              <a:t>protocolos</a:t>
            </a:r>
            <a:r>
              <a:rPr sz="1100" b="0" i="0" dirty="0">
                <a:solidFill>
                  <a:srgbClr val="5A6B80"/>
                </a:solidFill>
                <a:latin typeface="Calibri"/>
              </a:rPr>
              <a:t> · LOSO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00700" y="388620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1F4E79"/>
                </a:solidFill>
                <a:latin typeface="Calibri"/>
              </a:rPr>
              <a:t>PlatCon-26</a:t>
            </a:r>
          </a:p>
        </p:txBody>
      </p:sp>
      <p:sp>
        <p:nvSpPr>
          <p:cNvPr id="38" name="Oval 37"/>
          <p:cNvSpPr/>
          <p:nvPr/>
        </p:nvSpPr>
        <p:spPr>
          <a:xfrm>
            <a:off x="7726680" y="1389888"/>
            <a:ext cx="365760" cy="365760"/>
          </a:xfrm>
          <a:prstGeom prst="ellipse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726680" y="1389888"/>
            <a:ext cx="36576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7132320" y="1938528"/>
            <a:ext cx="1554480" cy="233172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1" name="TextBox 40"/>
          <p:cNvSpPr txBox="1"/>
          <p:nvPr/>
        </p:nvSpPr>
        <p:spPr>
          <a:xfrm>
            <a:off x="7269480" y="2148840"/>
            <a:ext cx="12801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3E6FA3"/>
                </a:solidFill>
                <a:latin typeface="Calibri"/>
              </a:rPr>
              <a:t>2026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269480" y="2359152"/>
            <a:ext cx="1280160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Selección multiobjetivo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269480" y="2971800"/>
            <a:ext cx="1280160" cy="33855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 dirty="0">
                <a:solidFill>
                  <a:srgbClr val="5A6B80"/>
                </a:solidFill>
                <a:latin typeface="Calibri"/>
              </a:rPr>
              <a:t>NSGA-II y SPEA2 · de 1150 a 62 columnas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7269480" y="3886200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>
                <a:solidFill>
                  <a:srgbClr val="1F4E79"/>
                </a:solidFill>
                <a:latin typeface="Calibri"/>
              </a:rPr>
              <a:t>IEEE Access (por someter)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02 · INVESTIGACIÓN CIENTÍFICA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71539" y="274320"/>
            <a:ext cx="2315260" cy="219456"/>
          </a:xfrm>
          <a:prstGeom prst="roundRect">
            <a:avLst>
              <a:gd name="adj" fmla="val 50000"/>
            </a:avLst>
          </a:prstGeom>
          <a:solidFill>
            <a:srgbClr val="F1F5FA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71539" y="274320"/>
            <a:ext cx="23152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>
                <a:solidFill>
                  <a:srgbClr val="1F4E79"/>
                </a:solidFill>
                <a:latin typeface="Calibri"/>
              </a:rPr>
              <a:t>INCSTIC 2025 · CRC Press · Publicado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Trabajo 1 · ML clásico con características temporales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5A6B80"/>
                </a:solidFill>
                <a:latin typeface="Calibri"/>
              </a:rPr>
              <a:t>Detection of epileptic seizures in EEG signals: analysis of linear time-domain features using classical ML techniques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1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2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371600"/>
            <a:ext cx="36576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3E6FA3"/>
                </a:solidFill>
                <a:latin typeface="Calibri"/>
              </a:rPr>
              <a:t>FLUJO DE TRABAJO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627632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wave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783080"/>
            <a:ext cx="310896" cy="310896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05840" y="1755648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F2742"/>
                </a:solidFill>
                <a:latin typeface="Calibri"/>
              </a:rPr>
              <a:t>EEG crudo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2011680"/>
            <a:ext cx="11887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CHB-MIT, sin preprocesamiento</a:t>
            </a:r>
          </a:p>
        </p:txBody>
      </p:sp>
      <p:sp>
        <p:nvSpPr>
          <p:cNvPr id="16" name="Chevron 15"/>
          <p:cNvSpPr/>
          <p:nvPr/>
        </p:nvSpPr>
        <p:spPr>
          <a:xfrm>
            <a:off x="2359152" y="1984248"/>
            <a:ext cx="164592" cy="201168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2587752" y="1627632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8" name="Picture 17" descr="timer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912" y="1783080"/>
            <a:ext cx="310896" cy="310896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3136392" y="1755648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F2742"/>
                </a:solidFill>
                <a:latin typeface="Calibri"/>
              </a:rPr>
              <a:t>Ventanas de 10 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136392" y="2011680"/>
            <a:ext cx="11887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segmentación</a:t>
            </a:r>
          </a:p>
        </p:txBody>
      </p:sp>
      <p:sp>
        <p:nvSpPr>
          <p:cNvPr id="21" name="Chevron 20"/>
          <p:cNvSpPr/>
          <p:nvPr/>
        </p:nvSpPr>
        <p:spPr>
          <a:xfrm>
            <a:off x="4489704" y="1984248"/>
            <a:ext cx="164592" cy="201168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718304" y="1627632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table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5464" y="1783080"/>
            <a:ext cx="310896" cy="31089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5266944" y="1755648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F2742"/>
                </a:solidFill>
                <a:latin typeface="Calibri"/>
              </a:rPr>
              <a:t>9 / 21 / 30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266944" y="2011680"/>
            <a:ext cx="11887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características temporales</a:t>
            </a:r>
          </a:p>
        </p:txBody>
      </p:sp>
      <p:sp>
        <p:nvSpPr>
          <p:cNvPr id="26" name="Chevron 25"/>
          <p:cNvSpPr/>
          <p:nvPr/>
        </p:nvSpPr>
        <p:spPr>
          <a:xfrm>
            <a:off x="6620256" y="1984248"/>
            <a:ext cx="164592" cy="201168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848856" y="1627632"/>
            <a:ext cx="1828800" cy="91440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8" name="Picture 27" descr="hub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86016" y="1783080"/>
            <a:ext cx="310896" cy="310896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7397496" y="1755648"/>
            <a:ext cx="11887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1" i="0">
                <a:solidFill>
                  <a:srgbClr val="0F2742"/>
                </a:solidFill>
                <a:latin typeface="Calibri"/>
              </a:rPr>
              <a:t>SVM · RF · KNN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397496" y="2011680"/>
            <a:ext cx="118872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clasificadores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7200" y="2834640"/>
            <a:ext cx="54864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3E6FA3"/>
                </a:solidFill>
                <a:latin typeface="Calibri"/>
              </a:rPr>
              <a:t>MEJOR RESULTADO · RANDOM FOREST CON 30 CARACTERÍSTICAS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57200" y="3108960"/>
            <a:ext cx="1572768" cy="1005840"/>
          </a:xfrm>
          <a:prstGeom prst="roundRect">
            <a:avLst>
              <a:gd name="adj" fmla="val 8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57200" y="3200400"/>
            <a:ext cx="1572768" cy="5532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FFFFFF"/>
                </a:solidFill>
                <a:latin typeface="Calibri"/>
              </a:rPr>
              <a:t>94,30 %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12064" y="3712463"/>
            <a:ext cx="1463040" cy="3520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BCD0E6"/>
                </a:solidFill>
                <a:latin typeface="Calibri"/>
              </a:rPr>
              <a:t>Exactitud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2121408" y="3108960"/>
            <a:ext cx="1572768" cy="100584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2121408" y="3200400"/>
            <a:ext cx="1572768" cy="5532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1F4E79"/>
                </a:solidFill>
                <a:latin typeface="Calibri"/>
              </a:rPr>
              <a:t>96,75 %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176272" y="3712463"/>
            <a:ext cx="1463040" cy="3520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Precisión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3785616" y="3108960"/>
            <a:ext cx="1572768" cy="100584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3785616" y="3200400"/>
            <a:ext cx="1572768" cy="5532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1F4E79"/>
                </a:solidFill>
                <a:latin typeface="Calibri"/>
              </a:rPr>
              <a:t>91,71 %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40480" y="3712463"/>
            <a:ext cx="1463040" cy="3520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Sensibilidad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5449824" y="3108960"/>
            <a:ext cx="1572768" cy="100584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5449824" y="3200400"/>
            <a:ext cx="1572768" cy="5532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1F4E79"/>
                </a:solidFill>
                <a:latin typeface="Calibri"/>
              </a:rPr>
              <a:t>94,14 %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504688" y="3712463"/>
            <a:ext cx="1463040" cy="3520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F1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7114032" y="3108960"/>
            <a:ext cx="1572768" cy="100584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7114032" y="3200400"/>
            <a:ext cx="1572768" cy="5532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000" b="1" i="0">
                <a:solidFill>
                  <a:srgbClr val="1F4E79"/>
                </a:solidFill>
                <a:latin typeface="Calibri"/>
              </a:rPr>
              <a:t>96,88 %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168896" y="3712463"/>
            <a:ext cx="1463040" cy="3520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Especificidad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7200" y="4279392"/>
            <a:ext cx="82296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1">
                <a:solidFill>
                  <a:srgbClr val="5A6B80"/>
                </a:solidFill>
                <a:latin typeface="Calibri"/>
              </a:rPr>
              <a:t>Base CHB-MIT · EEG sin preprocesamiento · características del dominio temporal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02 · INVESTIGACIÓN CIENTÍFICA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371539" y="274320"/>
            <a:ext cx="2315260" cy="219456"/>
          </a:xfrm>
          <a:prstGeom prst="roundRect">
            <a:avLst>
              <a:gd name="adj" fmla="val 50000"/>
            </a:avLst>
          </a:prstGeom>
          <a:solidFill>
            <a:srgbClr val="F1F5FA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371539" y="274320"/>
            <a:ext cx="23152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>
                <a:solidFill>
                  <a:srgbClr val="1F4E79"/>
                </a:solidFill>
                <a:latin typeface="Calibri"/>
              </a:rPr>
              <a:t>WcCST 2026 · IEEE Xplore · Publicado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Trabajo 2 · Ensemble learning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5A6B80"/>
                </a:solidFill>
                <a:latin typeface="Calibri"/>
              </a:rPr>
              <a:t>Gradient Boosting for Automatic Epileptic Seizure Detection in EEG Signals: A Comparative Study with Classical Models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1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3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371600"/>
            <a:ext cx="22860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3E6FA3"/>
                </a:solidFill>
                <a:latin typeface="Calibri"/>
              </a:rPr>
              <a:t>FLUJO DE TRABAJO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57200" y="1645920"/>
            <a:ext cx="2103120" cy="512064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3" name="Picture 12" descr="wave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" y="1764792"/>
            <a:ext cx="274320" cy="27432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005840" y="1645920"/>
            <a:ext cx="146304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EEG crudo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2322576"/>
            <a:ext cx="2103120" cy="512064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timer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" y="2441448"/>
            <a:ext cx="274320" cy="27432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1005840" y="2322576"/>
            <a:ext cx="146304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Ventanas de 10 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7200" y="2999232"/>
            <a:ext cx="2103120" cy="512064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9" name="Picture 18" descr="table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" y="3118104"/>
            <a:ext cx="274320" cy="274320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1005840" y="2999232"/>
            <a:ext cx="146304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30 características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7200" y="3675888"/>
            <a:ext cx="2103120" cy="512064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2" name="Picture 21" descr="hub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4360" y="3794760"/>
            <a:ext cx="274320" cy="27432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1005840" y="3675888"/>
            <a:ext cx="1463040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7 modelos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2834640" y="1371600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3E6FA3"/>
                </a:solidFill>
                <a:latin typeface="Calibri"/>
              </a:rPr>
              <a:t>MODELOS COMPARADOS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2834640" y="1645920"/>
            <a:ext cx="2468880" cy="347472"/>
          </a:xfrm>
          <a:prstGeom prst="roundRect">
            <a:avLst>
              <a:gd name="adj" fmla="val 2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971800" y="1645920"/>
            <a:ext cx="274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BCD0E6"/>
                </a:solidFill>
                <a:latin typeface="Calibri"/>
              </a:rPr>
              <a:t>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291840" y="1645920"/>
            <a:ext cx="19202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Gradient Boosting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2834640" y="2039112"/>
            <a:ext cx="2468880" cy="347472"/>
          </a:xfrm>
          <a:prstGeom prst="roundRect">
            <a:avLst>
              <a:gd name="adj" fmla="val 20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971800" y="2039112"/>
            <a:ext cx="274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3E6FA3"/>
                </a:solidFill>
                <a:latin typeface="Calibri"/>
              </a:rPr>
              <a:t>2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291840" y="2039112"/>
            <a:ext cx="19202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>
                <a:solidFill>
                  <a:srgbClr val="14243A"/>
                </a:solidFill>
                <a:latin typeface="Calibri"/>
              </a:rPr>
              <a:t>SVM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2834640" y="2432304"/>
            <a:ext cx="2468880" cy="347472"/>
          </a:xfrm>
          <a:prstGeom prst="roundRect">
            <a:avLst>
              <a:gd name="adj" fmla="val 20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971800" y="2432304"/>
            <a:ext cx="274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3E6FA3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291840" y="2432304"/>
            <a:ext cx="19202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>
                <a:solidFill>
                  <a:srgbClr val="14243A"/>
                </a:solidFill>
                <a:latin typeface="Calibri"/>
              </a:rPr>
              <a:t>KNN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2834640" y="2825496"/>
            <a:ext cx="2468880" cy="347472"/>
          </a:xfrm>
          <a:prstGeom prst="roundRect">
            <a:avLst>
              <a:gd name="adj" fmla="val 20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971800" y="2825496"/>
            <a:ext cx="274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3E6FA3"/>
                </a:solidFill>
                <a:latin typeface="Calibri"/>
              </a:rPr>
              <a:t>4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291840" y="2825496"/>
            <a:ext cx="19202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>
                <a:solidFill>
                  <a:srgbClr val="14243A"/>
                </a:solidFill>
                <a:latin typeface="Calibri"/>
              </a:rPr>
              <a:t>GNB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834640" y="3218688"/>
            <a:ext cx="2468880" cy="347472"/>
          </a:xfrm>
          <a:prstGeom prst="roundRect">
            <a:avLst>
              <a:gd name="adj" fmla="val 20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971800" y="3218688"/>
            <a:ext cx="274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3E6FA3"/>
                </a:solidFill>
                <a:latin typeface="Calibri"/>
              </a:rPr>
              <a:t>5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291840" y="3218688"/>
            <a:ext cx="19202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>
                <a:solidFill>
                  <a:srgbClr val="14243A"/>
                </a:solidFill>
                <a:latin typeface="Calibri"/>
              </a:rPr>
              <a:t>DT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2834640" y="3611880"/>
            <a:ext cx="2468880" cy="347472"/>
          </a:xfrm>
          <a:prstGeom prst="roundRect">
            <a:avLst>
              <a:gd name="adj" fmla="val 20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2971800" y="3611880"/>
            <a:ext cx="274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3E6FA3"/>
                </a:solidFill>
                <a:latin typeface="Calibri"/>
              </a:rPr>
              <a:t>6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3291840" y="3611880"/>
            <a:ext cx="19202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>
                <a:solidFill>
                  <a:srgbClr val="14243A"/>
                </a:solidFill>
                <a:latin typeface="Calibri"/>
              </a:rPr>
              <a:t>LDA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2834640" y="4005072"/>
            <a:ext cx="2468880" cy="347472"/>
          </a:xfrm>
          <a:prstGeom prst="roundRect">
            <a:avLst>
              <a:gd name="adj" fmla="val 20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2971800" y="4005072"/>
            <a:ext cx="27432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3E6FA3"/>
                </a:solidFill>
                <a:latin typeface="Calibri"/>
              </a:rPr>
              <a:t>7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291840" y="4005072"/>
            <a:ext cx="192024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0" i="0">
                <a:solidFill>
                  <a:srgbClr val="14243A"/>
                </a:solidFill>
                <a:latin typeface="Calibri"/>
              </a:rPr>
              <a:t>LR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577840" y="1371600"/>
            <a:ext cx="31089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3E6FA3"/>
                </a:solidFill>
                <a:latin typeface="Calibri"/>
              </a:rPr>
              <a:t>RESULTADOS · GRADIENT BOOSTING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5577840" y="1645920"/>
            <a:ext cx="3108960" cy="868680"/>
          </a:xfrm>
          <a:prstGeom prst="roundRect">
            <a:avLst>
              <a:gd name="adj" fmla="val 8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5577840" y="1737360"/>
            <a:ext cx="3108960" cy="47777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Calibri"/>
              </a:rPr>
              <a:t>97,93 %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632703" y="2167128"/>
            <a:ext cx="2999232" cy="3040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BCD0E6"/>
                </a:solidFill>
                <a:latin typeface="Calibri"/>
              </a:rPr>
              <a:t>Exactitud · mejor desempeño global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5577840" y="2624328"/>
            <a:ext cx="1508760" cy="850392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TextBox 50"/>
          <p:cNvSpPr txBox="1"/>
          <p:nvPr/>
        </p:nvSpPr>
        <p:spPr>
          <a:xfrm>
            <a:off x="5577840" y="2715768"/>
            <a:ext cx="1508760" cy="4677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1F4E79"/>
                </a:solidFill>
                <a:latin typeface="Calibri"/>
              </a:rPr>
              <a:t>98,68 %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32703" y="3134563"/>
            <a:ext cx="1399031" cy="2976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Precisión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7178040" y="2624328"/>
            <a:ext cx="1508760" cy="850392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TextBox 53"/>
          <p:cNvSpPr txBox="1"/>
          <p:nvPr/>
        </p:nvSpPr>
        <p:spPr>
          <a:xfrm>
            <a:off x="7178040" y="2715768"/>
            <a:ext cx="1508760" cy="4677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1F4E79"/>
                </a:solidFill>
                <a:latin typeface="Calibri"/>
              </a:rPr>
              <a:t>97,20 %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7232903" y="3134563"/>
            <a:ext cx="1399031" cy="2976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Sensibilidad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5577840" y="3566160"/>
            <a:ext cx="1508760" cy="850392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5577840" y="3657600"/>
            <a:ext cx="1508760" cy="4677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1F4E79"/>
                </a:solidFill>
                <a:latin typeface="Calibri"/>
              </a:rPr>
              <a:t>97,92 %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5632703" y="4076395"/>
            <a:ext cx="1399031" cy="2976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F1</a:t>
            </a:r>
          </a:p>
        </p:txBody>
      </p:sp>
      <p:sp>
        <p:nvSpPr>
          <p:cNvPr id="59" name="Rounded Rectangle 58"/>
          <p:cNvSpPr/>
          <p:nvPr/>
        </p:nvSpPr>
        <p:spPr>
          <a:xfrm>
            <a:off x="7178040" y="3566160"/>
            <a:ext cx="1508760" cy="850392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TextBox 59"/>
          <p:cNvSpPr txBox="1"/>
          <p:nvPr/>
        </p:nvSpPr>
        <p:spPr>
          <a:xfrm>
            <a:off x="7178040" y="3657600"/>
            <a:ext cx="1508760" cy="46771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1F4E79"/>
                </a:solidFill>
                <a:latin typeface="Calibri"/>
              </a:rPr>
              <a:t>98,66 %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232903" y="4076395"/>
            <a:ext cx="1399031" cy="29763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Especificidad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Rectangle 226"/>
          <p:cNvSpPr/>
          <p:nvPr/>
        </p:nvSpPr>
        <p:spPr>
          <a:xfrm>
            <a:off x="-2543" y="211625"/>
            <a:ext cx="9144000" cy="493187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24" name="Google Shape;224;g3f654a5926d_2_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2325" y="3111275"/>
            <a:ext cx="3421349" cy="182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TextBox 227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229" name="TextBox 228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1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4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4DEC9415-4D90-72FC-E5F2-4723B62524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4382447" cy="3328974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A49323D-9F29-5165-3C59-F37D135679E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82447" y="-927"/>
            <a:ext cx="4765067" cy="375196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02 · INVESTIGACIÓN CIENTÍFICA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81774" y="274320"/>
            <a:ext cx="1805025" cy="219456"/>
          </a:xfrm>
          <a:prstGeom prst="roundRect">
            <a:avLst>
              <a:gd name="adj" fmla="val 50000"/>
            </a:avLst>
          </a:prstGeom>
          <a:solidFill>
            <a:srgbClr val="F1F5FA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881774" y="274320"/>
            <a:ext cx="1805025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>
                <a:solidFill>
                  <a:srgbClr val="1F4E79"/>
                </a:solidFill>
                <a:latin typeface="Calibri"/>
              </a:rPr>
              <a:t>MAKE (MDPI, Q1) · Publicado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Trabajo 3 · Modelo principal de EpilexIA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5A6B80"/>
                </a:solidFill>
                <a:latin typeface="Calibri"/>
              </a:rPr>
              <a:t>Real-Time Epileptic Seizure Detection from Raw EEG Using Classical Machine Learning and Time-Domain Features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1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5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371600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3E6FA3"/>
                </a:solidFill>
                <a:latin typeface="Calibri"/>
              </a:rPr>
              <a:t>METODOLOGÍA</a:t>
            </a:r>
          </a:p>
        </p:txBody>
      </p:sp>
      <p:sp>
        <p:nvSpPr>
          <p:cNvPr id="12" name="Oval 11"/>
          <p:cNvSpPr/>
          <p:nvPr/>
        </p:nvSpPr>
        <p:spPr>
          <a:xfrm>
            <a:off x="457200" y="1682496"/>
            <a:ext cx="310896" cy="310896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" y="1682496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1645920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EEG crudo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1847088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CHB-MIT</a:t>
            </a:r>
          </a:p>
        </p:txBody>
      </p:sp>
      <p:sp>
        <p:nvSpPr>
          <p:cNvPr id="16" name="Oval 15"/>
          <p:cNvSpPr/>
          <p:nvPr/>
        </p:nvSpPr>
        <p:spPr>
          <a:xfrm>
            <a:off x="457200" y="2157984"/>
            <a:ext cx="310896" cy="310896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200" y="2157984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" y="2121408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Ventanas de 10 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" y="2322576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segmentación</a:t>
            </a:r>
          </a:p>
        </p:txBody>
      </p:sp>
      <p:sp>
        <p:nvSpPr>
          <p:cNvPr id="20" name="Oval 19"/>
          <p:cNvSpPr/>
          <p:nvPr/>
        </p:nvSpPr>
        <p:spPr>
          <a:xfrm>
            <a:off x="457200" y="2633472"/>
            <a:ext cx="310896" cy="310896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7200" y="2633472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6112" y="2596896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50 características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2" y="2798064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25 clásicas + 25 menos exploradas</a:t>
            </a:r>
          </a:p>
        </p:txBody>
      </p:sp>
      <p:sp>
        <p:nvSpPr>
          <p:cNvPr id="24" name="Oval 23"/>
          <p:cNvSpPr/>
          <p:nvPr/>
        </p:nvSpPr>
        <p:spPr>
          <a:xfrm>
            <a:off x="457200" y="3108960"/>
            <a:ext cx="310896" cy="310896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7200" y="3108960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6112" y="3072384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7 modelos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" y="3273552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validación por paciente</a:t>
            </a:r>
          </a:p>
        </p:txBody>
      </p:sp>
      <p:sp>
        <p:nvSpPr>
          <p:cNvPr id="28" name="Oval 27"/>
          <p:cNvSpPr/>
          <p:nvPr/>
        </p:nvSpPr>
        <p:spPr>
          <a:xfrm>
            <a:off x="457200" y="3584448"/>
            <a:ext cx="310896" cy="310896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57200" y="3584448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96112" y="3547872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MLP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96112" y="3749040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mejor modelo</a:t>
            </a:r>
          </a:p>
        </p:txBody>
      </p:sp>
      <p:sp>
        <p:nvSpPr>
          <p:cNvPr id="32" name="Oval 31"/>
          <p:cNvSpPr/>
          <p:nvPr/>
        </p:nvSpPr>
        <p:spPr>
          <a:xfrm>
            <a:off x="457200" y="4059936"/>
            <a:ext cx="310896" cy="310896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457200" y="4059936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96112" y="4023360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SHAP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896112" y="4224528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interpretabilidad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3931920" y="1371600"/>
            <a:ext cx="4754880" cy="1737360"/>
          </a:xfrm>
          <a:prstGeom prst="roundRect">
            <a:avLst>
              <a:gd name="adj" fmla="val 5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4160520" y="1536192"/>
            <a:ext cx="36576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BCD0E6"/>
                </a:solidFill>
                <a:latin typeface="Calibri"/>
              </a:rPr>
              <a:t>MEJOR MODELO · MLP CON 50 CARACTERÍSTICAS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160520" y="1874519"/>
            <a:ext cx="21031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86,59 %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60520" y="2468880"/>
            <a:ext cx="2103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BCD0E6"/>
                </a:solidFill>
                <a:latin typeface="Calibri"/>
              </a:rPr>
              <a:t>Exactitud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800" y="1874519"/>
            <a:ext cx="21031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Calibri"/>
              </a:rPr>
              <a:t>86,35 %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00800" y="2468880"/>
            <a:ext cx="21031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BCD0E6"/>
                </a:solidFill>
                <a:latin typeface="Calibri"/>
              </a:rPr>
              <a:t>F1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4160520" y="2788920"/>
            <a:ext cx="43891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1">
                <a:solidFill>
                  <a:srgbClr val="DDE7F2"/>
                </a:solidFill>
                <a:latin typeface="Calibri"/>
              </a:rPr>
              <a:t>Validación por paciente (subject-level)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3931920" y="3246120"/>
            <a:ext cx="1524000" cy="128016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TextBox 43"/>
          <p:cNvSpPr txBox="1"/>
          <p:nvPr/>
        </p:nvSpPr>
        <p:spPr>
          <a:xfrm>
            <a:off x="3931920" y="3337560"/>
            <a:ext cx="1524000" cy="7040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600" b="1" i="0">
                <a:solidFill>
                  <a:srgbClr val="1F4E79"/>
                </a:solidFill>
                <a:latin typeface="Calibri"/>
              </a:rPr>
              <a:t>25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986783" y="4014215"/>
            <a:ext cx="1414272" cy="448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características menos exploradas en la literatura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5547360" y="3246120"/>
            <a:ext cx="1524000" cy="128016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5547360" y="3337560"/>
            <a:ext cx="1524000" cy="7040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600" b="1" i="0">
                <a:solidFill>
                  <a:srgbClr val="1F4E79"/>
                </a:solidFill>
                <a:latin typeface="Calibri"/>
              </a:rPr>
              <a:t>13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5602223" y="4014215"/>
            <a:ext cx="1414272" cy="448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sin precedente documentado en detección de crisis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162800" y="3246120"/>
            <a:ext cx="1524000" cy="128016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162800" y="3337560"/>
            <a:ext cx="1524000" cy="7040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600" b="1" i="0">
                <a:solidFill>
                  <a:srgbClr val="1F4E79"/>
                </a:solidFill>
                <a:latin typeface="Calibri"/>
              </a:rPr>
              <a:t>DFA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217664" y="4014215"/>
            <a:ext cx="1414272" cy="44805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exponente más influyente según SHAP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02 · INVESTIGACIÓN CIENTÍFICA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917996" y="274320"/>
            <a:ext cx="2768803" cy="219456"/>
          </a:xfrm>
          <a:prstGeom prst="roundRect">
            <a:avLst>
              <a:gd name="adj" fmla="val 50000"/>
            </a:avLst>
          </a:prstGeom>
          <a:solidFill>
            <a:srgbClr val="F1F5FA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17996" y="274320"/>
            <a:ext cx="2768803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>
                <a:solidFill>
                  <a:srgbClr val="1F4E79"/>
                </a:solidFill>
                <a:latin typeface="Calibri"/>
              </a:rPr>
              <a:t>PlatCon-26 · Jeju, Corea · Presentación oral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Trabajo 4 · Generalización inter-paciente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5A6B80"/>
                </a:solidFill>
                <a:latin typeface="Calibri"/>
              </a:rPr>
              <a:t>Inter-Patient Evaluation of Classical Machine Learning Models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1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6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57200" y="1371600"/>
            <a:ext cx="4023360" cy="196596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148132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P1 · Window-level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0080" y="1755648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Ventanas de todos los pacientes mezcladas en entrenamiento y prueba.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0080" y="2057400"/>
            <a:ext cx="18288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3E6FA3"/>
                </a:solidFill>
                <a:latin typeface="Calibri"/>
              </a:rPr>
              <a:t>Entrenamiento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971800" y="2057400"/>
            <a:ext cx="12801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3E6FA3"/>
                </a:solidFill>
                <a:latin typeface="Calibri"/>
              </a:rPr>
              <a:t>Prueba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40080" y="2267712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3815" y="2267712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987552" y="2267712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1161288" y="2267712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1335024" y="2267712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1508760" y="2267712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1682496" y="2267712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1856232" y="2267712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2029967" y="2267712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2203704" y="2267712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640080" y="2441448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813815" y="2441448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987552" y="2441448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1161288" y="2441448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1335024" y="2441448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1508760" y="2441448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1682496" y="2441448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1856232" y="2441448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2029967" y="2441448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Rectangle 34"/>
          <p:cNvSpPr/>
          <p:nvPr/>
        </p:nvSpPr>
        <p:spPr>
          <a:xfrm>
            <a:off x="2203704" y="2441448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Rectangle 35"/>
          <p:cNvSpPr/>
          <p:nvPr/>
        </p:nvSpPr>
        <p:spPr>
          <a:xfrm>
            <a:off x="640080" y="2615184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813815" y="2615184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987552" y="2615184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1161288" y="2615184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1335024" y="2615184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1508760" y="2615184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1682496" y="2615184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Rectangle 42"/>
          <p:cNvSpPr/>
          <p:nvPr/>
        </p:nvSpPr>
        <p:spPr>
          <a:xfrm>
            <a:off x="1856232" y="2615184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2029967" y="2615184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2203704" y="2615184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2971800" y="2267712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3145536" y="2267712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3319272" y="2267712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Rectangle 48"/>
          <p:cNvSpPr/>
          <p:nvPr/>
        </p:nvSpPr>
        <p:spPr>
          <a:xfrm>
            <a:off x="3493008" y="2267712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Rectangle 49"/>
          <p:cNvSpPr/>
          <p:nvPr/>
        </p:nvSpPr>
        <p:spPr>
          <a:xfrm>
            <a:off x="3666744" y="2267712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3840480" y="2267712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2971800" y="2441448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3145536" y="2441448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3319272" y="2441448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3493008" y="2441448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3666744" y="2441448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Rectangle 56"/>
          <p:cNvSpPr/>
          <p:nvPr/>
        </p:nvSpPr>
        <p:spPr>
          <a:xfrm>
            <a:off x="3840480" y="2441448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2971800" y="2615184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3145536" y="2615184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3319272" y="2615184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3493008" y="2615184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3666744" y="2615184"/>
            <a:ext cx="137160" cy="137160"/>
          </a:xfrm>
          <a:prstGeom prst="rect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Rectangle 62"/>
          <p:cNvSpPr/>
          <p:nvPr/>
        </p:nvSpPr>
        <p:spPr>
          <a:xfrm>
            <a:off x="3840480" y="2615184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4" name="Right Arrow 63"/>
          <p:cNvSpPr/>
          <p:nvPr/>
        </p:nvSpPr>
        <p:spPr>
          <a:xfrm>
            <a:off x="2468880" y="2450592"/>
            <a:ext cx="365760" cy="146304"/>
          </a:xfrm>
          <a:prstGeom prst="rightArrow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ounded Rectangle 64"/>
          <p:cNvSpPr/>
          <p:nvPr/>
        </p:nvSpPr>
        <p:spPr>
          <a:xfrm>
            <a:off x="640080" y="2880360"/>
            <a:ext cx="3657600" cy="310896"/>
          </a:xfrm>
          <a:prstGeom prst="roundRect">
            <a:avLst>
              <a:gd name="adj" fmla="val 50000"/>
            </a:avLst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TextBox 65"/>
          <p:cNvSpPr txBox="1"/>
          <p:nvPr/>
        </p:nvSpPr>
        <p:spPr>
          <a:xfrm>
            <a:off x="640080" y="2880360"/>
            <a:ext cx="36576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0F2742"/>
                </a:solidFill>
                <a:latin typeface="Calibri"/>
              </a:rPr>
              <a:t>Resultado: Rendimiento optimista</a:t>
            </a:r>
          </a:p>
        </p:txBody>
      </p:sp>
      <p:sp>
        <p:nvSpPr>
          <p:cNvPr id="67" name="Rounded Rectangle 66"/>
          <p:cNvSpPr/>
          <p:nvPr/>
        </p:nvSpPr>
        <p:spPr>
          <a:xfrm>
            <a:off x="4663440" y="1371600"/>
            <a:ext cx="4023360" cy="196596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4846320" y="148132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P2 · Subject-level (LOSO)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4846320" y="1755648"/>
            <a:ext cx="3657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Un paciente queda completamente fuera del entrenamiento.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4846320" y="2057400"/>
            <a:ext cx="18288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3E6FA3"/>
                </a:solidFill>
                <a:latin typeface="Calibri"/>
              </a:rPr>
              <a:t>Entrenamiento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178040" y="2057400"/>
            <a:ext cx="128016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>
                <a:solidFill>
                  <a:srgbClr val="3E6FA3"/>
                </a:solidFill>
                <a:latin typeface="Calibri"/>
              </a:rPr>
              <a:t>Prueba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846320" y="2267712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Rectangle 72"/>
          <p:cNvSpPr/>
          <p:nvPr/>
        </p:nvSpPr>
        <p:spPr>
          <a:xfrm>
            <a:off x="5020056" y="2267712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Rectangle 73"/>
          <p:cNvSpPr/>
          <p:nvPr/>
        </p:nvSpPr>
        <p:spPr>
          <a:xfrm>
            <a:off x="5193792" y="2267712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5" name="Rectangle 74"/>
          <p:cNvSpPr/>
          <p:nvPr/>
        </p:nvSpPr>
        <p:spPr>
          <a:xfrm>
            <a:off x="5367528" y="2267712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6" name="Rectangle 75"/>
          <p:cNvSpPr/>
          <p:nvPr/>
        </p:nvSpPr>
        <p:spPr>
          <a:xfrm>
            <a:off x="5541264" y="2267712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7" name="Rectangle 76"/>
          <p:cNvSpPr/>
          <p:nvPr/>
        </p:nvSpPr>
        <p:spPr>
          <a:xfrm>
            <a:off x="5715000" y="2267712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8" name="Rectangle 77"/>
          <p:cNvSpPr/>
          <p:nvPr/>
        </p:nvSpPr>
        <p:spPr>
          <a:xfrm>
            <a:off x="5888736" y="2267712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79" name="Rectangle 78"/>
          <p:cNvSpPr/>
          <p:nvPr/>
        </p:nvSpPr>
        <p:spPr>
          <a:xfrm>
            <a:off x="6062472" y="2267712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0" name="Rectangle 79"/>
          <p:cNvSpPr/>
          <p:nvPr/>
        </p:nvSpPr>
        <p:spPr>
          <a:xfrm>
            <a:off x="6236208" y="2267712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1" name="Rectangle 80"/>
          <p:cNvSpPr/>
          <p:nvPr/>
        </p:nvSpPr>
        <p:spPr>
          <a:xfrm>
            <a:off x="6409944" y="2267712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2" name="Rectangle 81"/>
          <p:cNvSpPr/>
          <p:nvPr/>
        </p:nvSpPr>
        <p:spPr>
          <a:xfrm>
            <a:off x="4846320" y="2441448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Rectangle 82"/>
          <p:cNvSpPr/>
          <p:nvPr/>
        </p:nvSpPr>
        <p:spPr>
          <a:xfrm>
            <a:off x="5020056" y="2441448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4" name="Rectangle 83"/>
          <p:cNvSpPr/>
          <p:nvPr/>
        </p:nvSpPr>
        <p:spPr>
          <a:xfrm>
            <a:off x="5193792" y="2441448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Rectangle 84"/>
          <p:cNvSpPr/>
          <p:nvPr/>
        </p:nvSpPr>
        <p:spPr>
          <a:xfrm>
            <a:off x="5367528" y="2441448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6" name="Rectangle 85"/>
          <p:cNvSpPr/>
          <p:nvPr/>
        </p:nvSpPr>
        <p:spPr>
          <a:xfrm>
            <a:off x="5541264" y="2441448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7" name="Rectangle 86"/>
          <p:cNvSpPr/>
          <p:nvPr/>
        </p:nvSpPr>
        <p:spPr>
          <a:xfrm>
            <a:off x="5715000" y="2441448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5888736" y="2441448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Rectangle 88"/>
          <p:cNvSpPr/>
          <p:nvPr/>
        </p:nvSpPr>
        <p:spPr>
          <a:xfrm>
            <a:off x="6062472" y="2441448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0" name="Rectangle 89"/>
          <p:cNvSpPr/>
          <p:nvPr/>
        </p:nvSpPr>
        <p:spPr>
          <a:xfrm>
            <a:off x="6236208" y="2441448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1" name="Rectangle 90"/>
          <p:cNvSpPr/>
          <p:nvPr/>
        </p:nvSpPr>
        <p:spPr>
          <a:xfrm>
            <a:off x="6409944" y="2441448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Rectangle 91"/>
          <p:cNvSpPr/>
          <p:nvPr/>
        </p:nvSpPr>
        <p:spPr>
          <a:xfrm>
            <a:off x="4846320" y="2615184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3" name="Rectangle 92"/>
          <p:cNvSpPr/>
          <p:nvPr/>
        </p:nvSpPr>
        <p:spPr>
          <a:xfrm>
            <a:off x="5020056" y="2615184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Rectangle 93"/>
          <p:cNvSpPr/>
          <p:nvPr/>
        </p:nvSpPr>
        <p:spPr>
          <a:xfrm>
            <a:off x="5193792" y="2615184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5" name="Rectangle 94"/>
          <p:cNvSpPr/>
          <p:nvPr/>
        </p:nvSpPr>
        <p:spPr>
          <a:xfrm>
            <a:off x="5367528" y="2615184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6" name="Rectangle 95"/>
          <p:cNvSpPr/>
          <p:nvPr/>
        </p:nvSpPr>
        <p:spPr>
          <a:xfrm>
            <a:off x="5541264" y="2615184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5715000" y="2615184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Rectangle 97"/>
          <p:cNvSpPr/>
          <p:nvPr/>
        </p:nvSpPr>
        <p:spPr>
          <a:xfrm>
            <a:off x="5888736" y="2615184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99" name="Rectangle 98"/>
          <p:cNvSpPr/>
          <p:nvPr/>
        </p:nvSpPr>
        <p:spPr>
          <a:xfrm>
            <a:off x="6062472" y="2615184"/>
            <a:ext cx="137160" cy="137160"/>
          </a:xfrm>
          <a:prstGeom prst="rect">
            <a:avLst/>
          </a:prstGeom>
          <a:solidFill>
            <a:srgbClr val="BCD0E6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0" name="Rectangle 99"/>
          <p:cNvSpPr/>
          <p:nvPr/>
        </p:nvSpPr>
        <p:spPr>
          <a:xfrm>
            <a:off x="6236208" y="2615184"/>
            <a:ext cx="137160" cy="137160"/>
          </a:xfrm>
          <a:prstGeom prst="rect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1" name="Rectangle 100"/>
          <p:cNvSpPr/>
          <p:nvPr/>
        </p:nvSpPr>
        <p:spPr>
          <a:xfrm>
            <a:off x="6409944" y="2615184"/>
            <a:ext cx="137160" cy="137160"/>
          </a:xfrm>
          <a:prstGeom prst="rect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2" name="Rectangle 101"/>
          <p:cNvSpPr/>
          <p:nvPr/>
        </p:nvSpPr>
        <p:spPr>
          <a:xfrm>
            <a:off x="7178040" y="2267712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3" name="Rectangle 102"/>
          <p:cNvSpPr/>
          <p:nvPr/>
        </p:nvSpPr>
        <p:spPr>
          <a:xfrm>
            <a:off x="7351775" y="2267712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4" name="Rectangle 103"/>
          <p:cNvSpPr/>
          <p:nvPr/>
        </p:nvSpPr>
        <p:spPr>
          <a:xfrm>
            <a:off x="7525512" y="2267712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5" name="Rectangle 104"/>
          <p:cNvSpPr/>
          <p:nvPr/>
        </p:nvSpPr>
        <p:spPr>
          <a:xfrm>
            <a:off x="7699248" y="2267712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6" name="Rectangle 105"/>
          <p:cNvSpPr/>
          <p:nvPr/>
        </p:nvSpPr>
        <p:spPr>
          <a:xfrm>
            <a:off x="7872983" y="2267712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7" name="Rectangle 106"/>
          <p:cNvSpPr/>
          <p:nvPr/>
        </p:nvSpPr>
        <p:spPr>
          <a:xfrm>
            <a:off x="8046719" y="2267712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8" name="Rectangle 107"/>
          <p:cNvSpPr/>
          <p:nvPr/>
        </p:nvSpPr>
        <p:spPr>
          <a:xfrm>
            <a:off x="7178040" y="2441448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9" name="Rectangle 108"/>
          <p:cNvSpPr/>
          <p:nvPr/>
        </p:nvSpPr>
        <p:spPr>
          <a:xfrm>
            <a:off x="7351775" y="2441448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0" name="Rectangle 109"/>
          <p:cNvSpPr/>
          <p:nvPr/>
        </p:nvSpPr>
        <p:spPr>
          <a:xfrm>
            <a:off x="7525512" y="2441448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1" name="Rectangle 110"/>
          <p:cNvSpPr/>
          <p:nvPr/>
        </p:nvSpPr>
        <p:spPr>
          <a:xfrm>
            <a:off x="7699248" y="2441448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2" name="Rectangle 111"/>
          <p:cNvSpPr/>
          <p:nvPr/>
        </p:nvSpPr>
        <p:spPr>
          <a:xfrm>
            <a:off x="7872983" y="2441448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3" name="Rectangle 112"/>
          <p:cNvSpPr/>
          <p:nvPr/>
        </p:nvSpPr>
        <p:spPr>
          <a:xfrm>
            <a:off x="8046719" y="2441448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4" name="Rectangle 113"/>
          <p:cNvSpPr/>
          <p:nvPr/>
        </p:nvSpPr>
        <p:spPr>
          <a:xfrm>
            <a:off x="7178040" y="2615184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5" name="Rectangle 114"/>
          <p:cNvSpPr/>
          <p:nvPr/>
        </p:nvSpPr>
        <p:spPr>
          <a:xfrm>
            <a:off x="7351775" y="2615184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6" name="Rectangle 115"/>
          <p:cNvSpPr/>
          <p:nvPr/>
        </p:nvSpPr>
        <p:spPr>
          <a:xfrm>
            <a:off x="7525512" y="2615184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7" name="Rectangle 116"/>
          <p:cNvSpPr/>
          <p:nvPr/>
        </p:nvSpPr>
        <p:spPr>
          <a:xfrm>
            <a:off x="7699248" y="2615184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8" name="Rectangle 117"/>
          <p:cNvSpPr/>
          <p:nvPr/>
        </p:nvSpPr>
        <p:spPr>
          <a:xfrm>
            <a:off x="7872983" y="2615184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9" name="Rectangle 118"/>
          <p:cNvSpPr/>
          <p:nvPr/>
        </p:nvSpPr>
        <p:spPr>
          <a:xfrm>
            <a:off x="8046719" y="2615184"/>
            <a:ext cx="137160" cy="137160"/>
          </a:xfrm>
          <a:prstGeom prst="rect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0" name="Right Arrow 119"/>
          <p:cNvSpPr/>
          <p:nvPr/>
        </p:nvSpPr>
        <p:spPr>
          <a:xfrm>
            <a:off x="6675120" y="2450592"/>
            <a:ext cx="365760" cy="146304"/>
          </a:xfrm>
          <a:prstGeom prst="rightArrow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1" name="Rounded Rectangle 120"/>
          <p:cNvSpPr/>
          <p:nvPr/>
        </p:nvSpPr>
        <p:spPr>
          <a:xfrm>
            <a:off x="4846320" y="2880360"/>
            <a:ext cx="3657600" cy="310896"/>
          </a:xfrm>
          <a:prstGeom prst="roundRect">
            <a:avLst>
              <a:gd name="adj" fmla="val 5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2" name="TextBox 121"/>
          <p:cNvSpPr txBox="1"/>
          <p:nvPr/>
        </p:nvSpPr>
        <p:spPr>
          <a:xfrm>
            <a:off x="4846320" y="2880360"/>
            <a:ext cx="36576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Resultado: Desempeño en paciente no visto</a:t>
            </a:r>
          </a:p>
        </p:txBody>
      </p:sp>
      <p:sp>
        <p:nvSpPr>
          <p:cNvPr id="123" name="Rounded Rectangle 122"/>
          <p:cNvSpPr/>
          <p:nvPr/>
        </p:nvSpPr>
        <p:spPr>
          <a:xfrm>
            <a:off x="457200" y="3493008"/>
            <a:ext cx="2682240" cy="1024128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4" name="TextBox 123"/>
          <p:cNvSpPr txBox="1"/>
          <p:nvPr/>
        </p:nvSpPr>
        <p:spPr>
          <a:xfrm>
            <a:off x="457200" y="3584448"/>
            <a:ext cx="2682240" cy="5632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1" i="0">
                <a:solidFill>
                  <a:srgbClr val="1F4E79"/>
                </a:solidFill>
                <a:latin typeface="Calibri"/>
              </a:rPr>
              <a:t>0,00–1,00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512064" y="4107484"/>
            <a:ext cx="2572512" cy="358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F1 por paciente: gran variabilidad entre sujetos</a:t>
            </a:r>
          </a:p>
        </p:txBody>
      </p:sp>
      <p:sp>
        <p:nvSpPr>
          <p:cNvPr id="126" name="Rounded Rectangle 125"/>
          <p:cNvSpPr/>
          <p:nvPr/>
        </p:nvSpPr>
        <p:spPr>
          <a:xfrm>
            <a:off x="3230880" y="3493008"/>
            <a:ext cx="2682240" cy="1024128"/>
          </a:xfrm>
          <a:prstGeom prst="roundRect">
            <a:avLst>
              <a:gd name="adj" fmla="val 8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7" name="TextBox 126"/>
          <p:cNvSpPr txBox="1"/>
          <p:nvPr/>
        </p:nvSpPr>
        <p:spPr>
          <a:xfrm>
            <a:off x="3230880" y="3584448"/>
            <a:ext cx="2682240" cy="5632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Calibri"/>
              </a:rPr>
              <a:t>↓ 16–20 p.p.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285744" y="4107484"/>
            <a:ext cx="2572512" cy="358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BCD0E6"/>
                </a:solidFill>
                <a:latin typeface="Calibri"/>
              </a:rPr>
              <a:t>caída del F1 al evaluar pacientes no vistos</a:t>
            </a:r>
          </a:p>
        </p:txBody>
      </p:sp>
      <p:sp>
        <p:nvSpPr>
          <p:cNvPr id="129" name="Rounded Rectangle 128"/>
          <p:cNvSpPr/>
          <p:nvPr/>
        </p:nvSpPr>
        <p:spPr>
          <a:xfrm>
            <a:off x="6004560" y="3493008"/>
            <a:ext cx="2682240" cy="1024128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0" name="TextBox 129"/>
          <p:cNvSpPr txBox="1"/>
          <p:nvPr/>
        </p:nvSpPr>
        <p:spPr>
          <a:xfrm>
            <a:off x="6004560" y="3584448"/>
            <a:ext cx="2682240" cy="56327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2200" b="1" i="0">
                <a:solidFill>
                  <a:srgbClr val="1F4E79"/>
                </a:solidFill>
                <a:latin typeface="Calibri"/>
              </a:rPr>
              <a:t>84 %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6059424" y="4107484"/>
            <a:ext cx="2572512" cy="3584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exactitud al identificar al paciente desde las características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Rectangle 232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32" name="Google Shape;232;g3f654a5926d_2_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4250" y="201125"/>
            <a:ext cx="4629751" cy="3109467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TextBox 233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235" name="TextBox 234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1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7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F5CFE95-6650-6102-88D7-47C439F115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4880" y="41253"/>
            <a:ext cx="4336990" cy="508849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02 · INVESTIGACIÓN CIENTÍFICA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Preprocesamiento en EEG: comparación de enfoques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5A6B80"/>
                </a:solidFill>
                <a:latin typeface="Calibri"/>
              </a:rPr>
              <a:t>Rendimiento similar, distinta complejidad operativa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1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8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8229600" cy="1207008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40080" y="1481328"/>
            <a:ext cx="2743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F2742"/>
                </a:solidFill>
                <a:latin typeface="Calibri"/>
              </a:rPr>
              <a:t>Con preprocesamiento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" y="1783080"/>
            <a:ext cx="1325880" cy="3291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0080" y="1783080"/>
            <a:ext cx="13258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1F4E79"/>
                </a:solidFill>
                <a:latin typeface="Calibri"/>
              </a:rPr>
              <a:t>EEG</a:t>
            </a:r>
          </a:p>
        </p:txBody>
      </p:sp>
      <p:sp>
        <p:nvSpPr>
          <p:cNvPr id="13" name="Chevron 12"/>
          <p:cNvSpPr/>
          <p:nvPr/>
        </p:nvSpPr>
        <p:spPr>
          <a:xfrm>
            <a:off x="2011679" y="1847088"/>
            <a:ext cx="109728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2167128" y="1783080"/>
            <a:ext cx="1325880" cy="3291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167128" y="1783080"/>
            <a:ext cx="13258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1F4E79"/>
                </a:solidFill>
                <a:latin typeface="Calibri"/>
              </a:rPr>
              <a:t>Filtrado</a:t>
            </a:r>
          </a:p>
        </p:txBody>
      </p:sp>
      <p:sp>
        <p:nvSpPr>
          <p:cNvPr id="16" name="Chevron 15"/>
          <p:cNvSpPr/>
          <p:nvPr/>
        </p:nvSpPr>
        <p:spPr>
          <a:xfrm>
            <a:off x="3538728" y="1847088"/>
            <a:ext cx="109728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3694176" y="1783080"/>
            <a:ext cx="1325880" cy="3291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3694176" y="1783080"/>
            <a:ext cx="13258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1F4E79"/>
                </a:solidFill>
                <a:latin typeface="Calibri"/>
              </a:rPr>
              <a:t>Elim. de artefactos</a:t>
            </a:r>
          </a:p>
        </p:txBody>
      </p:sp>
      <p:sp>
        <p:nvSpPr>
          <p:cNvPr id="19" name="Chevron 18"/>
          <p:cNvSpPr/>
          <p:nvPr/>
        </p:nvSpPr>
        <p:spPr>
          <a:xfrm>
            <a:off x="5065776" y="1847088"/>
            <a:ext cx="109728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221224" y="1783080"/>
            <a:ext cx="1325880" cy="3291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5221224" y="1783080"/>
            <a:ext cx="13258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1F4E79"/>
                </a:solidFill>
                <a:latin typeface="Calibri"/>
              </a:rPr>
              <a:t>Normalización</a:t>
            </a:r>
          </a:p>
        </p:txBody>
      </p:sp>
      <p:sp>
        <p:nvSpPr>
          <p:cNvPr id="22" name="Chevron 21"/>
          <p:cNvSpPr/>
          <p:nvPr/>
        </p:nvSpPr>
        <p:spPr>
          <a:xfrm>
            <a:off x="6592824" y="1847088"/>
            <a:ext cx="109728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748272" y="1783080"/>
            <a:ext cx="1325880" cy="3291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6748272" y="1783080"/>
            <a:ext cx="13258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1F4E79"/>
                </a:solidFill>
                <a:latin typeface="Calibri"/>
              </a:rPr>
              <a:t>Extracción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080" y="2221992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+ señal más limpia   ·   − más pasos de procesamiento   ·   − mayor costo computacional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457200" y="2697480"/>
            <a:ext cx="8229600" cy="1207008"/>
          </a:xfrm>
          <a:prstGeom prst="roundRect">
            <a:avLst>
              <a:gd name="adj" fmla="val 6000"/>
            </a:avLst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640080" y="2807208"/>
            <a:ext cx="27432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50" b="1" i="0">
                <a:solidFill>
                  <a:srgbClr val="0F2742"/>
                </a:solidFill>
                <a:latin typeface="Calibri"/>
              </a:rPr>
              <a:t>Sin preprocesamiento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640080" y="3108960"/>
            <a:ext cx="1554480" cy="3291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640080" y="3108960"/>
            <a:ext cx="15544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1F4E79"/>
                </a:solidFill>
                <a:latin typeface="Calibri"/>
              </a:rPr>
              <a:t>EEG crudo</a:t>
            </a:r>
          </a:p>
        </p:txBody>
      </p:sp>
      <p:sp>
        <p:nvSpPr>
          <p:cNvPr id="30" name="Chevron 29"/>
          <p:cNvSpPr/>
          <p:nvPr/>
        </p:nvSpPr>
        <p:spPr>
          <a:xfrm>
            <a:off x="2240279" y="3172968"/>
            <a:ext cx="109728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2395728" y="3108960"/>
            <a:ext cx="1554480" cy="3291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395728" y="3108960"/>
            <a:ext cx="15544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1F4E79"/>
                </a:solidFill>
                <a:latin typeface="Calibri"/>
              </a:rPr>
              <a:t>Segmentación</a:t>
            </a:r>
          </a:p>
        </p:txBody>
      </p:sp>
      <p:sp>
        <p:nvSpPr>
          <p:cNvPr id="33" name="Chevron 32"/>
          <p:cNvSpPr/>
          <p:nvPr/>
        </p:nvSpPr>
        <p:spPr>
          <a:xfrm>
            <a:off x="3995928" y="3172968"/>
            <a:ext cx="109728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4151376" y="3108960"/>
            <a:ext cx="1554480" cy="3291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4151376" y="3108960"/>
            <a:ext cx="15544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1F4E79"/>
                </a:solidFill>
                <a:latin typeface="Calibri"/>
              </a:rPr>
              <a:t>Extracción</a:t>
            </a:r>
          </a:p>
        </p:txBody>
      </p:sp>
      <p:sp>
        <p:nvSpPr>
          <p:cNvPr id="36" name="Chevron 35"/>
          <p:cNvSpPr/>
          <p:nvPr/>
        </p:nvSpPr>
        <p:spPr>
          <a:xfrm>
            <a:off x="5751576" y="3172968"/>
            <a:ext cx="109728" cy="182880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5907024" y="3108960"/>
            <a:ext cx="1554480" cy="329184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5907024" y="3108960"/>
            <a:ext cx="155448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1F4E79"/>
                </a:solidFill>
                <a:latin typeface="Calibri"/>
              </a:rPr>
              <a:t>Clasificación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0080" y="3547872"/>
            <a:ext cx="78638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+ flujo más simple   ·   + menor costo computacional   ·   + viable en tiempo real y más cercano al entorno clínico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7200" y="4041648"/>
            <a:ext cx="8229600" cy="548640"/>
          </a:xfrm>
          <a:prstGeom prst="roundRect">
            <a:avLst>
              <a:gd name="adj" fmla="val 8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Picture 40" descr="scale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68" y="4169663"/>
            <a:ext cx="292608" cy="292608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1097280" y="4041648"/>
            <a:ext cx="740664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  <a:latin typeface="Calibri"/>
              </a:rPr>
              <a:t>Diferencia de rendimiento generalmente modesta: </a:t>
            </a:r>
            <a:r>
              <a:rPr sz="1100" b="0" i="0">
                <a:solidFill>
                  <a:srgbClr val="FFFFFF"/>
                </a:solidFill>
                <a:latin typeface="Calibri"/>
              </a:rPr>
              <a:t>EpilexIA prioriza el EEG crudo por su simplicidad, eficiencia y aplicabilidad clínica.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02 · INVESTIGACIÓN CIENTÍFICA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Comparación de algoritmos y protocolo principal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5A6B80"/>
                </a:solidFill>
                <a:latin typeface="Calibri"/>
              </a:rPr>
              <a:t>Estado metodológico actual del proyecto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1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9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" y="1371600"/>
            <a:ext cx="36576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80" dirty="0">
                <a:solidFill>
                  <a:srgbClr val="3E6FA3"/>
                </a:solidFill>
                <a:latin typeface="Calibri"/>
              </a:rPr>
              <a:t>RESUMEN DE ALGORITMOS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1627632"/>
            <a:ext cx="4023360" cy="749808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tree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792" y="1847088"/>
            <a:ext cx="310896" cy="3108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097280" y="171907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Random Forest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063240" y="1737360"/>
            <a:ext cx="1280160" cy="219456"/>
          </a:xfrm>
          <a:prstGeom prst="roundRect">
            <a:avLst>
              <a:gd name="adj" fmla="val 50000"/>
            </a:avLst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063240" y="1737360"/>
            <a:ext cx="12801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00" b="1" i="0">
                <a:solidFill>
                  <a:srgbClr val="1F4E79"/>
                </a:solidFill>
                <a:latin typeface="Calibri"/>
              </a:rPr>
              <a:t>Mejor clásico inicial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2020824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30 características · EEG crudo · estudio inicial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2468880"/>
            <a:ext cx="4023360" cy="749808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trend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" y="2688336"/>
            <a:ext cx="310896" cy="310896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1097280" y="256032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Gradient Boosting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3063240" y="2578608"/>
            <a:ext cx="1280160" cy="219456"/>
          </a:xfrm>
          <a:prstGeom prst="roundRect">
            <a:avLst>
              <a:gd name="adj" fmla="val 50000"/>
            </a:avLst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3063240" y="2578608"/>
            <a:ext cx="12801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00" b="1" i="0">
                <a:solidFill>
                  <a:srgbClr val="1F4E79"/>
                </a:solidFill>
                <a:latin typeface="Calibri"/>
              </a:rPr>
              <a:t>Mejor en window-level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97280" y="2862072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5A6B80"/>
                </a:solidFill>
                <a:latin typeface="Calibri"/>
              </a:rPr>
              <a:t>Exactitud 97,93 % · F1 97,92 %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457200" y="3310128"/>
            <a:ext cx="4023360" cy="749808"/>
          </a:xfrm>
          <a:prstGeom prst="roundRect">
            <a:avLst>
              <a:gd name="adj" fmla="val 8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hub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1792" y="3529584"/>
            <a:ext cx="310896" cy="310896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1097280" y="3401568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FFFFFF"/>
                </a:solidFill>
                <a:latin typeface="Calibri"/>
              </a:rPr>
              <a:t>MLP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3063240" y="3419856"/>
            <a:ext cx="1280160" cy="21945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3063240" y="3419856"/>
            <a:ext cx="128016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00" b="1" i="0">
                <a:solidFill>
                  <a:srgbClr val="FFFFFF"/>
                </a:solidFill>
                <a:latin typeface="Calibri"/>
              </a:rPr>
              <a:t>Mejor modelo actual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097280" y="3703320"/>
            <a:ext cx="32918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0">
                <a:solidFill>
                  <a:srgbClr val="DDE7F2"/>
                </a:solidFill>
                <a:latin typeface="Calibri"/>
              </a:rPr>
              <a:t>50 características · validación por paciente</a:t>
            </a:r>
          </a:p>
          <a:p>
            <a:pPr algn="l"/>
            <a:r>
              <a:rPr sz="950" b="0" i="0">
                <a:solidFill>
                  <a:srgbClr val="DDE7F2"/>
                </a:solidFill>
                <a:latin typeface="Calibri"/>
              </a:rPr>
              <a:t>Exactitud 86,59 % · F1 86,35 %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4187952"/>
            <a:ext cx="40233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0" i="1">
                <a:solidFill>
                  <a:srgbClr val="5A6B80"/>
                </a:solidFill>
                <a:latin typeface="Calibri"/>
              </a:rPr>
              <a:t>También evaluados: SVM, KNN, GNB, DT, LDA y LR.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754880" y="1371600"/>
            <a:ext cx="3657600" cy="1692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1" i="0" spc="80" dirty="0">
                <a:solidFill>
                  <a:srgbClr val="3E6FA3"/>
                </a:solidFill>
                <a:latin typeface="Calibri"/>
              </a:rPr>
              <a:t>PROTOCOLO PRINCIPAL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754880" y="1627632"/>
            <a:ext cx="3931920" cy="2926080"/>
          </a:xfrm>
          <a:prstGeom prst="roundRect">
            <a:avLst>
              <a:gd name="adj" fmla="val 5000"/>
            </a:avLst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group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37760" y="1783080"/>
            <a:ext cx="365760" cy="36576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440680" y="1755648"/>
            <a:ext cx="31089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1" i="0">
                <a:solidFill>
                  <a:srgbClr val="0F2742"/>
                </a:solidFill>
                <a:latin typeface="Calibri"/>
              </a:rPr>
              <a:t>Validación por paciente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440680" y="2029968"/>
            <a:ext cx="310896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1F4E79"/>
                </a:solidFill>
                <a:latin typeface="Calibri"/>
              </a:rPr>
              <a:t>StratifiedGroupKFold + prueba hold-out por paciente</a:t>
            </a:r>
          </a:p>
        </p:txBody>
      </p:sp>
      <p:pic>
        <p:nvPicPr>
          <p:cNvPr id="34" name="Picture 33" descr="chec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048" y="2414016"/>
            <a:ext cx="182880" cy="182880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230368" y="2395728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14243A"/>
                </a:solidFill>
                <a:latin typeface="Calibri"/>
              </a:rPr>
              <a:t>No comparte pacientes entre entrenamiento y prueba</a:t>
            </a:r>
          </a:p>
        </p:txBody>
      </p:sp>
      <p:pic>
        <p:nvPicPr>
          <p:cNvPr id="36" name="Picture 35" descr="chec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048" y="2688336"/>
            <a:ext cx="182880" cy="182880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5230368" y="2670048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14243A"/>
                </a:solidFill>
                <a:latin typeface="Calibri"/>
              </a:rPr>
              <a:t>Evita la fuga de datos (data leakage)</a:t>
            </a:r>
          </a:p>
        </p:txBody>
      </p:sp>
      <p:pic>
        <p:nvPicPr>
          <p:cNvPr id="38" name="Picture 37" descr="chec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048" y="2962656"/>
            <a:ext cx="182880" cy="182880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230368" y="2944368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14243A"/>
                </a:solidFill>
                <a:latin typeface="Calibri"/>
              </a:rPr>
              <a:t>Estima la generalización a pacientes no vistos</a:t>
            </a:r>
          </a:p>
        </p:txBody>
      </p:sp>
      <p:pic>
        <p:nvPicPr>
          <p:cNvPr id="40" name="Picture 39" descr="chec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6048" y="3236975"/>
            <a:ext cx="182880" cy="182880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230368" y="3218687"/>
            <a:ext cx="329184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0" i="0">
                <a:solidFill>
                  <a:srgbClr val="14243A"/>
                </a:solidFill>
                <a:latin typeface="Calibri"/>
              </a:rPr>
              <a:t>Más cercano al uso clínico real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4937760" y="3566160"/>
            <a:ext cx="35661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5074920" y="3566160"/>
            <a:ext cx="10058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1F4E79"/>
                </a:solidFill>
                <a:latin typeface="Calibri"/>
              </a:rPr>
              <a:t>LOSO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80760" y="356616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protocolo complementario, más estricto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937760" y="4023360"/>
            <a:ext cx="3566160" cy="3657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074920" y="4023360"/>
            <a:ext cx="10058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000" b="1" i="0">
                <a:solidFill>
                  <a:srgbClr val="1F4E79"/>
                </a:solidFill>
                <a:latin typeface="Calibri"/>
              </a:rPr>
              <a:t>Window-level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80760" y="4023360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útil para comparar; tiende a resultados optimistas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02 · INVESTIGACIÓN CIENTÍFICA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995160" y="274320"/>
            <a:ext cx="1691640" cy="219456"/>
          </a:xfrm>
          <a:prstGeom prst="roundRect">
            <a:avLst>
              <a:gd name="adj" fmla="val 50000"/>
            </a:avLst>
          </a:prstGeom>
          <a:solidFill>
            <a:srgbClr val="F1F5FA"/>
          </a:solidFill>
          <a:ln w="9525">
            <a:solidFill>
              <a:srgbClr val="BCD0E6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6995160" y="274320"/>
            <a:ext cx="1691640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>
                <a:solidFill>
                  <a:srgbClr val="1F4E79"/>
                </a:solidFill>
                <a:latin typeface="Calibri"/>
              </a:rPr>
              <a:t>IEEE Access · Por someter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Trabajo 5 · Selección de características multiobjetivo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1">
                <a:solidFill>
                  <a:srgbClr val="5A6B80"/>
                </a:solidFill>
                <a:latin typeface="Calibri"/>
              </a:rPr>
              <a:t>Multi-Objective Feature Selection with NSGA-II and SPEA2 for Inter-Patient Seizure Detection under Subject-Wise Validation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lang="es-PY" sz="800" dirty="0">
                <a:solidFill>
                  <a:srgbClr val="5A6B80"/>
                </a:solidFill>
                <a:latin typeface="Calibri"/>
              </a:rPr>
              <a:t>20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1371600"/>
            <a:ext cx="27432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3E6FA3"/>
                </a:solidFill>
                <a:latin typeface="Calibri"/>
              </a:rPr>
              <a:t>FORMULACIÓN</a:t>
            </a:r>
          </a:p>
        </p:txBody>
      </p:sp>
      <p:sp>
        <p:nvSpPr>
          <p:cNvPr id="12" name="Oval 11"/>
          <p:cNvSpPr/>
          <p:nvPr/>
        </p:nvSpPr>
        <p:spPr>
          <a:xfrm>
            <a:off x="457200" y="1673352"/>
            <a:ext cx="310896" cy="310896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" y="1673352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6112" y="1645920"/>
            <a:ext cx="23774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1150 columnas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" y="1856232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50 características × 23 canales, EEG crudo (CHB-MIT)</a:t>
            </a:r>
          </a:p>
        </p:txBody>
      </p:sp>
      <p:sp>
        <p:nvSpPr>
          <p:cNvPr id="16" name="Oval 15"/>
          <p:cNvSpPr/>
          <p:nvPr/>
        </p:nvSpPr>
        <p:spPr>
          <a:xfrm>
            <a:off x="457200" y="2359151"/>
            <a:ext cx="310896" cy="310896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57200" y="2359151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96112" y="2331720"/>
            <a:ext cx="23774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3 objetivos a minimizar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96112" y="2542032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fracción de columnas · 1 − TPR · 1 − TNR</a:t>
            </a:r>
          </a:p>
        </p:txBody>
      </p:sp>
      <p:sp>
        <p:nvSpPr>
          <p:cNvPr id="20" name="Oval 19"/>
          <p:cNvSpPr/>
          <p:nvPr/>
        </p:nvSpPr>
        <p:spPr>
          <a:xfrm>
            <a:off x="457200" y="3044951"/>
            <a:ext cx="310896" cy="310896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457200" y="3044951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96112" y="3017520"/>
            <a:ext cx="23774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NSGA-II y SPEA2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2" y="3227832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30 corridas pareadas por ensamble</a:t>
            </a:r>
          </a:p>
        </p:txBody>
      </p:sp>
      <p:sp>
        <p:nvSpPr>
          <p:cNvPr id="24" name="Oval 23"/>
          <p:cNvSpPr/>
          <p:nvPr/>
        </p:nvSpPr>
        <p:spPr>
          <a:xfrm>
            <a:off x="457200" y="3730752"/>
            <a:ext cx="310896" cy="310896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457200" y="3730752"/>
            <a:ext cx="310896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96112" y="3703320"/>
            <a:ext cx="23774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50" b="1" i="0">
                <a:solidFill>
                  <a:srgbClr val="0F2742"/>
                </a:solidFill>
                <a:latin typeface="Calibri"/>
              </a:rPr>
              <a:t>Validación por sujeto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96112" y="3913632"/>
            <a:ext cx="237744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0" i="0">
                <a:solidFill>
                  <a:srgbClr val="5A6B80"/>
                </a:solidFill>
                <a:latin typeface="Calibri"/>
              </a:rPr>
              <a:t>CV anidada (18 pac.) + 6 pacientes reservados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566160" y="1371600"/>
            <a:ext cx="512064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50" b="1" i="0" spc="80">
                <a:solidFill>
                  <a:srgbClr val="3E6FA3"/>
                </a:solidFill>
                <a:latin typeface="Calibri"/>
              </a:rPr>
              <a:t>RESULTADOS EN 6 PACIENTES RESERVADOS (410 SEGMENTOS)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566160" y="1609344"/>
            <a:ext cx="51206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00" b="1" i="0">
                <a:solidFill>
                  <a:srgbClr val="1F4E79"/>
                </a:solidFill>
                <a:latin typeface="Calibri"/>
              </a:rPr>
              <a:t>Ensambles evaluados: </a:t>
            </a:r>
            <a:r>
              <a:rPr sz="1000" b="0" i="0">
                <a:solidFill>
                  <a:srgbClr val="14243A"/>
                </a:solidFill>
                <a:latin typeface="Calibri"/>
              </a:rPr>
              <a:t>Bagging · Gradient Boosting · Voting · Stacking</a:t>
            </a:r>
          </a:p>
        </p:txBody>
      </p:sp>
      <p:graphicFrame>
        <p:nvGraphicFramePr>
          <p:cNvPr id="30" name="Table 29"/>
          <p:cNvGraphicFramePr>
            <a:graphicFrameLocks noGrp="1"/>
          </p:cNvGraphicFramePr>
          <p:nvPr/>
        </p:nvGraphicFramePr>
        <p:xfrm>
          <a:off x="3566160" y="1920240"/>
          <a:ext cx="5120637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25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327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3327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4241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Configuración</a:t>
                      </a:r>
                    </a:p>
                  </a:txBody>
                  <a:tcPr marL="54864" marR="54864" marT="0" marB="0" anchor="ctr">
                    <a:solidFill>
                      <a:srgbClr val="1836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Columnas</a:t>
                      </a:r>
                    </a:p>
                  </a:txBody>
                  <a:tcPr marL="54864" marR="54864" marT="0" marB="0" anchor="ctr">
                    <a:solidFill>
                      <a:srgbClr val="1836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Exactitud</a:t>
                      </a:r>
                    </a:p>
                  </a:txBody>
                  <a:tcPr marL="54864" marR="54864" marT="0" marB="0" anchor="ctr">
                    <a:solidFill>
                      <a:srgbClr val="1836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Sensibilidad</a:t>
                      </a:r>
                    </a:p>
                  </a:txBody>
                  <a:tcPr marL="54864" marR="54864" marT="0" marB="0" anchor="ctr">
                    <a:solidFill>
                      <a:srgbClr val="18365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</a:rPr>
                        <a:t>Especificidad</a:t>
                      </a:r>
                    </a:p>
                  </a:txBody>
                  <a:tcPr marL="54864" marR="54864" marT="0" marB="0" anchor="ctr">
                    <a:solidFill>
                      <a:srgbClr val="18365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F2742"/>
                          </a:solidFill>
                          <a:latin typeface="Calibri"/>
                        </a:rPr>
                        <a:t>Matriz completa</a:t>
                      </a:r>
                    </a:p>
                  </a:txBody>
                  <a:tcPr marL="54864" marR="54864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0F2742"/>
                          </a:solidFill>
                          <a:latin typeface="Calibri"/>
                        </a:rPr>
                        <a:t>1150</a:t>
                      </a:r>
                    </a:p>
                  </a:txBody>
                  <a:tcPr marL="54864" marR="54864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0F2742"/>
                          </a:solidFill>
                          <a:latin typeface="Calibri"/>
                        </a:rPr>
                        <a:t>0,881</a:t>
                      </a:r>
                    </a:p>
                  </a:txBody>
                  <a:tcPr marL="54864" marR="54864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0F2742"/>
                          </a:solidFill>
                          <a:latin typeface="Calibri"/>
                        </a:rPr>
                        <a:t>0,829</a:t>
                      </a:r>
                    </a:p>
                  </a:txBody>
                  <a:tcPr marL="54864" marR="54864" marT="0" marB="0" anchor="ctr">
                    <a:solidFill>
                      <a:srgbClr val="F1F5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0">
                          <a:solidFill>
                            <a:srgbClr val="0F2742"/>
                          </a:solidFill>
                          <a:latin typeface="Calibri"/>
                        </a:rPr>
                        <a:t>0,932</a:t>
                      </a:r>
                    </a:p>
                  </a:txBody>
                  <a:tcPr marL="54864" marR="54864" marT="0" marB="0" anchor="ctr">
                    <a:solidFill>
                      <a:srgbClr val="F1F5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4320">
                <a:tc>
                  <a:txBody>
                    <a:bodyPr/>
                    <a:lstStyle/>
                    <a:p>
                      <a:pPr algn="l"/>
                      <a:r>
                        <a:rPr sz="1000" b="1">
                          <a:solidFill>
                            <a:srgbClr val="0F2742"/>
                          </a:solidFill>
                          <a:latin typeface="Calibri"/>
                        </a:rPr>
                        <a:t>Bagging + NSGA-II</a:t>
                      </a:r>
                    </a:p>
                  </a:txBody>
                  <a:tcPr marL="54864" marR="54864" marT="0" marB="0" anchor="ctr">
                    <a:solidFill>
                      <a:srgbClr val="DDE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0F2742"/>
                          </a:solidFill>
                          <a:latin typeface="Calibri"/>
                        </a:rPr>
                        <a:t>61,6</a:t>
                      </a:r>
                    </a:p>
                  </a:txBody>
                  <a:tcPr marL="54864" marR="54864" marT="0" marB="0" anchor="ctr">
                    <a:solidFill>
                      <a:srgbClr val="DDE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0F2742"/>
                          </a:solidFill>
                          <a:latin typeface="Calibri"/>
                        </a:rPr>
                        <a:t>0,884 ± 0,015</a:t>
                      </a:r>
                    </a:p>
                  </a:txBody>
                  <a:tcPr marL="54864" marR="54864" marT="0" marB="0" anchor="ctr">
                    <a:solidFill>
                      <a:srgbClr val="DDE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0F2742"/>
                          </a:solidFill>
                          <a:latin typeface="Calibri"/>
                        </a:rPr>
                        <a:t>0,850 ± 0,029</a:t>
                      </a:r>
                    </a:p>
                  </a:txBody>
                  <a:tcPr marL="54864" marR="54864" marT="0" marB="0" anchor="ctr">
                    <a:solidFill>
                      <a:srgbClr val="DDE7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00" b="1">
                          <a:solidFill>
                            <a:srgbClr val="0F2742"/>
                          </a:solidFill>
                          <a:latin typeface="Calibri"/>
                        </a:rPr>
                        <a:t>0,918 ± 0,014</a:t>
                      </a:r>
                    </a:p>
                  </a:txBody>
                  <a:tcPr marL="54864" marR="54864" marT="0" marB="0" anchor="ctr">
                    <a:solidFill>
                      <a:srgbClr val="DDE7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31" name="Rounded Rectangle 30"/>
          <p:cNvSpPr/>
          <p:nvPr/>
        </p:nvSpPr>
        <p:spPr>
          <a:xfrm>
            <a:off x="3566160" y="2926080"/>
            <a:ext cx="1645919" cy="960120"/>
          </a:xfrm>
          <a:prstGeom prst="roundRect">
            <a:avLst>
              <a:gd name="adj" fmla="val 8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3566160" y="3017520"/>
            <a:ext cx="1645919" cy="5280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Calibri"/>
              </a:rPr>
              <a:t>≈ 62 / 1150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3621024" y="3502152"/>
            <a:ext cx="1536191" cy="3360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BCD0E6"/>
                </a:solidFill>
                <a:latin typeface="Calibri"/>
              </a:rPr>
              <a:t>columnas seleccionadas (5,4 %)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5303520" y="2926080"/>
            <a:ext cx="1645919" cy="96012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5303520" y="3017520"/>
            <a:ext cx="1645919" cy="5280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1F4E79"/>
                </a:solidFill>
                <a:latin typeface="Calibri"/>
              </a:rPr>
              <a:t>Similar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58383" y="3502152"/>
            <a:ext cx="1536191" cy="3360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exactitud 0,884 vs. 0,881 con la matriz completa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7040879" y="2926080"/>
            <a:ext cx="1645919" cy="960120"/>
          </a:xfrm>
          <a:prstGeom prst="roundRect">
            <a:avLst>
              <a:gd name="adj" fmla="val 8000"/>
            </a:avLst>
          </a:prstGeom>
          <a:solidFill>
            <a:srgbClr val="F1F5FA"/>
          </a:solidFill>
          <a:ln w="9525">
            <a:solidFill>
              <a:srgbClr val="DDE7F2"/>
            </a:solidFill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040879" y="3017520"/>
            <a:ext cx="1645919" cy="52806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800" b="1" i="0">
                <a:solidFill>
                  <a:srgbClr val="1F4E79"/>
                </a:solidFill>
                <a:latin typeface="Calibri"/>
              </a:rPr>
              <a:t>4–13×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7095743" y="3502152"/>
            <a:ext cx="1536191" cy="33604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00" b="0" i="0">
                <a:solidFill>
                  <a:srgbClr val="5A6B80"/>
                </a:solidFill>
                <a:latin typeface="Calibri"/>
              </a:rPr>
              <a:t>menor costo de ajuste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566160" y="4023360"/>
            <a:ext cx="5120640" cy="2923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50" b="1" i="1" dirty="0">
                <a:solidFill>
                  <a:schemeClr val="tx1"/>
                </a:solidFill>
                <a:latin typeface="Calibri"/>
              </a:rPr>
              <a:t>La </a:t>
            </a:r>
            <a:r>
              <a:rPr sz="950" b="1" i="1" dirty="0" err="1">
                <a:solidFill>
                  <a:schemeClr val="tx1"/>
                </a:solidFill>
                <a:latin typeface="Calibri"/>
              </a:rPr>
              <a:t>mejor</a:t>
            </a:r>
            <a:r>
              <a:rPr sz="950" b="1" i="1" dirty="0">
                <a:solidFill>
                  <a:schemeClr val="tx1"/>
                </a:solidFill>
                <a:latin typeface="Calibri"/>
              </a:rPr>
              <a:t> </a:t>
            </a:r>
            <a:r>
              <a:rPr sz="950" b="1" i="1" dirty="0" err="1">
                <a:solidFill>
                  <a:schemeClr val="tx1"/>
                </a:solidFill>
                <a:latin typeface="Calibri"/>
              </a:rPr>
              <a:t>configuración</a:t>
            </a:r>
            <a:r>
              <a:rPr sz="950" b="1" i="1" dirty="0">
                <a:solidFill>
                  <a:schemeClr val="tx1"/>
                </a:solidFill>
                <a:latin typeface="Calibri"/>
              </a:rPr>
              <a:t> (Bagging + NSGA-II) </a:t>
            </a:r>
            <a:r>
              <a:rPr sz="950" b="1" i="1" dirty="0" err="1">
                <a:solidFill>
                  <a:schemeClr val="tx1"/>
                </a:solidFill>
                <a:latin typeface="Calibri"/>
              </a:rPr>
              <a:t>conserva</a:t>
            </a:r>
            <a:r>
              <a:rPr sz="950" b="1" i="1" dirty="0">
                <a:solidFill>
                  <a:schemeClr val="tx1"/>
                </a:solidFill>
                <a:latin typeface="Calibri"/>
              </a:rPr>
              <a:t> el </a:t>
            </a:r>
            <a:r>
              <a:rPr sz="950" b="1" i="1" dirty="0" err="1">
                <a:solidFill>
                  <a:schemeClr val="tx1"/>
                </a:solidFill>
                <a:latin typeface="Calibri"/>
              </a:rPr>
              <a:t>desempeño</a:t>
            </a:r>
            <a:r>
              <a:rPr sz="950" b="1" i="1" dirty="0">
                <a:solidFill>
                  <a:schemeClr val="tx1"/>
                </a:solidFill>
                <a:latin typeface="Calibri"/>
              </a:rPr>
              <a:t> de la </a:t>
            </a:r>
            <a:r>
              <a:rPr sz="950" b="1" i="1" dirty="0" err="1">
                <a:solidFill>
                  <a:schemeClr val="tx1"/>
                </a:solidFill>
                <a:latin typeface="Calibri"/>
              </a:rPr>
              <a:t>matriz</a:t>
            </a:r>
            <a:r>
              <a:rPr sz="950" b="1" i="1" dirty="0">
                <a:solidFill>
                  <a:schemeClr val="tx1"/>
                </a:solidFill>
                <a:latin typeface="Calibri"/>
              </a:rPr>
              <a:t> completa </a:t>
            </a:r>
            <a:r>
              <a:rPr sz="950" b="1" i="1" dirty="0" err="1">
                <a:solidFill>
                  <a:schemeClr val="tx1"/>
                </a:solidFill>
                <a:latin typeface="Calibri"/>
              </a:rPr>
              <a:t>usando</a:t>
            </a:r>
            <a:r>
              <a:rPr sz="950" b="1" i="1" dirty="0">
                <a:solidFill>
                  <a:schemeClr val="tx1"/>
                </a:solidFill>
                <a:latin typeface="Calibri"/>
              </a:rPr>
              <a:t> solo el 5,4 % de las columnas.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g3f640b377c7_0_56"/>
          <p:cNvSpPr txBox="1"/>
          <p:nvPr/>
        </p:nvSpPr>
        <p:spPr>
          <a:xfrm>
            <a:off x="657700" y="2356350"/>
            <a:ext cx="7766700" cy="76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MX" sz="2200" b="1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3. Impacto y líneas futuras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s-MX" sz="1800" b="1">
                <a:solidFill>
                  <a:srgbClr val="BCD0E6"/>
                </a:solidFill>
                <a:latin typeface="Lato Black"/>
                <a:ea typeface="Lato Black"/>
                <a:cs typeface="Lato Black"/>
                <a:sym typeface="Lato Black"/>
              </a:rPr>
              <a:t>Producción científica e impacto</a:t>
            </a:r>
            <a:endParaRPr sz="1800" b="1" i="0" u="none" strike="noStrike" cap="none">
              <a:solidFill>
                <a:srgbClr val="FFFF00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Arial"/>
              <a:buChar char="•"/>
            </a:pPr>
            <a:r>
              <a:rPr lang="es-MX" sz="1800" b="1">
                <a:solidFill>
                  <a:srgbClr val="BCD0E6"/>
                </a:solidFill>
                <a:latin typeface="Lato Black"/>
                <a:ea typeface="Lato Black"/>
                <a:cs typeface="Lato Black"/>
                <a:sym typeface="Lato Black"/>
              </a:rPr>
              <a:t>Próximas líneas de investigación</a:t>
            </a:r>
            <a:endParaRPr sz="1800" b="1" i="0" u="none" strike="noStrike" cap="none">
              <a:solidFill>
                <a:srgbClr val="FFFF00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03 · IMPACTO Y LÍNEAS FUTURAS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Producción científica y difusión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5A6B80"/>
                </a:solidFill>
                <a:latin typeface="Calibri"/>
              </a:rPr>
              <a:t>Resultados de la investigación conjunta Paraguay–Corea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2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2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" y="1325880"/>
            <a:ext cx="8229600" cy="42976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566928" y="1399032"/>
            <a:ext cx="283464" cy="283464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566928" y="1399032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87552" y="1362456"/>
            <a:ext cx="61722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dirty="0">
                <a:solidFill>
                  <a:srgbClr val="0F2742"/>
                </a:solidFill>
                <a:latin typeface="Calibri"/>
              </a:rPr>
              <a:t>Detection of epileptic seizures in EEG signals: analysis of linear time-domain features using classical ML techniques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87552" y="1609344"/>
            <a:ext cx="61722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INCSTIC 2025 – India · Capítulo en Smart Technologies and Intelligent Computing (CRC Press, 2026)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360920" y="1417320"/>
            <a:ext cx="1188720" cy="246888"/>
          </a:xfrm>
          <a:prstGeom prst="roundRect">
            <a:avLst>
              <a:gd name="adj" fmla="val 5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360920" y="1417320"/>
            <a:ext cx="1188720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</a:rPr>
              <a:t>Publicado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457200" y="1801368"/>
            <a:ext cx="8229600" cy="42976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Oval 16"/>
          <p:cNvSpPr/>
          <p:nvPr/>
        </p:nvSpPr>
        <p:spPr>
          <a:xfrm>
            <a:off x="566928" y="1874519"/>
            <a:ext cx="283464" cy="283464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566928" y="1874519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87552" y="1837943"/>
            <a:ext cx="61722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dirty="0">
                <a:solidFill>
                  <a:srgbClr val="0F2742"/>
                </a:solidFill>
                <a:latin typeface="Calibri"/>
              </a:rPr>
              <a:t>Gradient Boosting for Automatic Epileptic Seizure Detection in EEG Signals: A Comparative Study with Classical Models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87552" y="2084831"/>
            <a:ext cx="61722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WcCST 2026 – India · IEEE Xplore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360920" y="1892807"/>
            <a:ext cx="1188720" cy="246888"/>
          </a:xfrm>
          <a:prstGeom prst="roundRect">
            <a:avLst>
              <a:gd name="adj" fmla="val 5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7360920" y="1892807"/>
            <a:ext cx="1188720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</a:rPr>
              <a:t>Publicado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2276856"/>
            <a:ext cx="8229600" cy="42976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Oval 23"/>
          <p:cNvSpPr/>
          <p:nvPr/>
        </p:nvSpPr>
        <p:spPr>
          <a:xfrm>
            <a:off x="566928" y="2350008"/>
            <a:ext cx="283464" cy="283464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566928" y="2350008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7552" y="2313432"/>
            <a:ext cx="61722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dirty="0">
                <a:solidFill>
                  <a:srgbClr val="0F2742"/>
                </a:solidFill>
                <a:latin typeface="Calibri"/>
              </a:rPr>
              <a:t>Real-Time Epileptic Seizure Detection from Raw EEG Using Classical Machine Learning and Time-Domain Features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7552" y="2560320"/>
            <a:ext cx="61722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Machine Learning and Knowledge Extraction (MAKE, MDPI – Q1)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360920" y="2368296"/>
            <a:ext cx="1188720" cy="246888"/>
          </a:xfrm>
          <a:prstGeom prst="roundRect">
            <a:avLst>
              <a:gd name="adj" fmla="val 5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7360920" y="2368296"/>
            <a:ext cx="1188720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</a:rPr>
              <a:t>Publicado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2752344"/>
            <a:ext cx="8229600" cy="42976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Oval 30"/>
          <p:cNvSpPr/>
          <p:nvPr/>
        </p:nvSpPr>
        <p:spPr>
          <a:xfrm>
            <a:off x="566928" y="2825496"/>
            <a:ext cx="283464" cy="283464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566928" y="2825496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987552" y="2788920"/>
            <a:ext cx="617220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dirty="0">
                <a:solidFill>
                  <a:srgbClr val="0F2742"/>
                </a:solidFill>
                <a:latin typeface="Calibri"/>
              </a:rPr>
              <a:t>Inter-Patient Evaluation of Classical Machine Learning Models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987552" y="3035808"/>
            <a:ext cx="61722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PlatCon-26 – Jeju, Corea · aceptado y defendido en presentación oral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7360920" y="2843784"/>
            <a:ext cx="1188720" cy="246888"/>
          </a:xfrm>
          <a:prstGeom prst="roundRect">
            <a:avLst>
              <a:gd name="adj" fmla="val 50000"/>
            </a:avLst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7360920" y="2843784"/>
            <a:ext cx="1188720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</a:rPr>
              <a:t>Presentado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7200" y="3227832"/>
            <a:ext cx="8229600" cy="42976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566928" y="3300984"/>
            <a:ext cx="283464" cy="283464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566928" y="3300984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987552" y="3264408"/>
            <a:ext cx="61722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900" b="1" i="0" dirty="0">
                <a:solidFill>
                  <a:srgbClr val="0F2742"/>
                </a:solidFill>
                <a:latin typeface="Calibri"/>
              </a:rPr>
              <a:t>Multi-Objective Evolutionary Algorithms for Feature Selection in Epileptic Seizure Detection under Subject-Wise Validation</a:t>
            </a:r>
            <a:endParaRPr sz="900" b="1" i="0" dirty="0">
              <a:solidFill>
                <a:srgbClr val="0F2742"/>
              </a:solidFill>
              <a:latin typeface="Calibri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987552" y="3511296"/>
            <a:ext cx="61722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IEEE Access · etapa final de edición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7360920" y="3319272"/>
            <a:ext cx="1188720" cy="246888"/>
          </a:xfrm>
          <a:prstGeom prst="roundRect">
            <a:avLst>
              <a:gd name="adj" fmla="val 50000"/>
            </a:avLst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7360920" y="3319272"/>
            <a:ext cx="1188720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0F2742"/>
                </a:solidFill>
                <a:latin typeface="Calibri"/>
              </a:rPr>
              <a:t>Por someter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7200" y="3703320"/>
            <a:ext cx="8229600" cy="42976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45" name="Oval 44"/>
          <p:cNvSpPr/>
          <p:nvPr/>
        </p:nvSpPr>
        <p:spPr>
          <a:xfrm>
            <a:off x="566928" y="3776472"/>
            <a:ext cx="283464" cy="283464"/>
          </a:xfrm>
          <a:prstGeom prst="ellipse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TextBox 45"/>
          <p:cNvSpPr txBox="1"/>
          <p:nvPr/>
        </p:nvSpPr>
        <p:spPr>
          <a:xfrm>
            <a:off x="566928" y="3776472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87552" y="3739896"/>
            <a:ext cx="617220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900" b="1" dirty="0">
                <a:solidFill>
                  <a:srgbClr val="0F2742"/>
                </a:solidFill>
                <a:latin typeface="Calibri"/>
              </a:rPr>
              <a:t>Inter-Patient Epileptic Seizure Detection from EEG Signals: Time-Domain Features versus Spectrogram Features</a:t>
            </a:r>
            <a:endParaRPr sz="900" b="1" i="0" dirty="0">
              <a:solidFill>
                <a:srgbClr val="0F2742"/>
              </a:solidFill>
              <a:latin typeface="Calibri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987552" y="4021159"/>
            <a:ext cx="61722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 dirty="0">
                <a:solidFill>
                  <a:srgbClr val="5A6B80"/>
                </a:solidFill>
                <a:latin typeface="Calibri"/>
              </a:rPr>
              <a:t>ACDSA 2027 – Río de Janeiro, </a:t>
            </a:r>
            <a:r>
              <a:rPr sz="800" b="0" i="0" dirty="0" err="1">
                <a:solidFill>
                  <a:srgbClr val="5A6B80"/>
                </a:solidFill>
                <a:latin typeface="Calibri"/>
              </a:rPr>
              <a:t>Brasil</a:t>
            </a:r>
            <a:r>
              <a:rPr sz="800" b="0" i="0" dirty="0">
                <a:solidFill>
                  <a:srgbClr val="5A6B80"/>
                </a:solidFill>
                <a:latin typeface="Calibri"/>
              </a:rPr>
              <a:t> · 2–4 de </a:t>
            </a:r>
            <a:r>
              <a:rPr sz="800" b="0" i="0" dirty="0" err="1">
                <a:solidFill>
                  <a:srgbClr val="5A6B80"/>
                </a:solidFill>
                <a:latin typeface="Calibri"/>
              </a:rPr>
              <a:t>febrero</a:t>
            </a:r>
            <a:r>
              <a:rPr sz="800" b="0" i="0" dirty="0">
                <a:solidFill>
                  <a:srgbClr val="5A6B80"/>
                </a:solidFill>
                <a:latin typeface="Calibri"/>
              </a:rPr>
              <a:t> de 2027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7360920" y="3794760"/>
            <a:ext cx="1188720" cy="246888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0" name="TextBox 49"/>
          <p:cNvSpPr txBox="1"/>
          <p:nvPr/>
        </p:nvSpPr>
        <p:spPr>
          <a:xfrm>
            <a:off x="7360920" y="3794760"/>
            <a:ext cx="1188720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</a:rPr>
              <a:t>Sometido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457200" y="4178808"/>
            <a:ext cx="8229600" cy="429768"/>
          </a:xfrm>
          <a:prstGeom prst="roundRect">
            <a:avLst>
              <a:gd name="adj" fmla="val 12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Oval 51"/>
          <p:cNvSpPr/>
          <p:nvPr/>
        </p:nvSpPr>
        <p:spPr>
          <a:xfrm>
            <a:off x="566928" y="4251960"/>
            <a:ext cx="283464" cy="283464"/>
          </a:xfrm>
          <a:prstGeom prst="ellipse">
            <a:avLst/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TextBox 52"/>
          <p:cNvSpPr txBox="1"/>
          <p:nvPr/>
        </p:nvSpPr>
        <p:spPr>
          <a:xfrm>
            <a:off x="566928" y="4251960"/>
            <a:ext cx="283464" cy="2834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★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87552" y="4215384"/>
            <a:ext cx="617220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900" b="1" i="0" dirty="0" err="1">
                <a:solidFill>
                  <a:srgbClr val="0F2742"/>
                </a:solidFill>
                <a:latin typeface="Calibri"/>
              </a:rPr>
              <a:t>Detección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automática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de crisis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epilépticas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en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EEG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mediante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inteligencia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artificial: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desempeño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de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los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algoritmos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e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interpretabilidad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clínica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de las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características</a:t>
            </a:r>
            <a:r>
              <a:rPr sz="900" b="1" i="0" dirty="0">
                <a:solidFill>
                  <a:srgbClr val="0F2742"/>
                </a:solidFill>
                <a:latin typeface="Calibri"/>
              </a:rPr>
              <a:t> </a:t>
            </a:r>
            <a:r>
              <a:rPr sz="900" b="1" i="0" dirty="0" err="1">
                <a:solidFill>
                  <a:srgbClr val="0F2742"/>
                </a:solidFill>
                <a:latin typeface="Calibri"/>
              </a:rPr>
              <a:t>extraídas</a:t>
            </a:r>
            <a:endParaRPr sz="900" b="1" i="0" dirty="0">
              <a:solidFill>
                <a:srgbClr val="0F2742"/>
              </a:solidFill>
              <a:latin typeface="Calibri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987552" y="4510397"/>
            <a:ext cx="617220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 dirty="0">
                <a:solidFill>
                  <a:srgbClr val="5A6B80"/>
                </a:solidFill>
                <a:latin typeface="Calibri"/>
              </a:rPr>
              <a:t>Congreso </a:t>
            </a:r>
            <a:r>
              <a:rPr sz="800" b="0" i="0" dirty="0" err="1">
                <a:solidFill>
                  <a:srgbClr val="5A6B80"/>
                </a:solidFill>
                <a:latin typeface="Calibri"/>
              </a:rPr>
              <a:t>Paraguayo</a:t>
            </a:r>
            <a:r>
              <a:rPr sz="800" b="0" i="0" dirty="0">
                <a:solidFill>
                  <a:srgbClr val="5A6B80"/>
                </a:solidFill>
                <a:latin typeface="Calibri"/>
              </a:rPr>
              <a:t> de </a:t>
            </a:r>
            <a:r>
              <a:rPr sz="800" b="0" i="0" dirty="0" err="1">
                <a:solidFill>
                  <a:srgbClr val="5A6B80"/>
                </a:solidFill>
                <a:latin typeface="Calibri"/>
              </a:rPr>
              <a:t>Neurología</a:t>
            </a:r>
            <a:r>
              <a:rPr sz="800" b="0" i="0" dirty="0">
                <a:solidFill>
                  <a:srgbClr val="5A6B80"/>
                </a:solidFill>
                <a:latin typeface="Calibri"/>
              </a:rPr>
              <a:t> · 2.º </a:t>
            </a:r>
            <a:r>
              <a:rPr sz="800" b="0" i="0" dirty="0" err="1">
                <a:solidFill>
                  <a:srgbClr val="5A6B80"/>
                </a:solidFill>
                <a:latin typeface="Calibri"/>
              </a:rPr>
              <a:t>puesto</a:t>
            </a:r>
            <a:r>
              <a:rPr sz="8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800" b="0" i="0" dirty="0" err="1">
                <a:solidFill>
                  <a:srgbClr val="5A6B80"/>
                </a:solidFill>
                <a:latin typeface="Calibri"/>
              </a:rPr>
              <a:t>en</a:t>
            </a:r>
            <a:r>
              <a:rPr sz="800" b="0" i="0" dirty="0">
                <a:solidFill>
                  <a:srgbClr val="5A6B80"/>
                </a:solidFill>
                <a:latin typeface="Calibri"/>
              </a:rPr>
              <a:t> </a:t>
            </a:r>
            <a:r>
              <a:rPr sz="800" b="0" i="0" dirty="0" err="1">
                <a:solidFill>
                  <a:srgbClr val="5A6B80"/>
                </a:solidFill>
                <a:latin typeface="Calibri"/>
              </a:rPr>
              <a:t>Trabajos</a:t>
            </a:r>
            <a:r>
              <a:rPr sz="800" b="0" i="0" dirty="0">
                <a:solidFill>
                  <a:srgbClr val="5A6B80"/>
                </a:solidFill>
                <a:latin typeface="Calibri"/>
              </a:rPr>
              <a:t> Libres</a:t>
            </a:r>
          </a:p>
        </p:txBody>
      </p:sp>
      <p:sp>
        <p:nvSpPr>
          <p:cNvPr id="56" name="Rounded Rectangle 55"/>
          <p:cNvSpPr/>
          <p:nvPr/>
        </p:nvSpPr>
        <p:spPr>
          <a:xfrm>
            <a:off x="7360920" y="4270248"/>
            <a:ext cx="1188720" cy="246888"/>
          </a:xfrm>
          <a:prstGeom prst="roundRect">
            <a:avLst>
              <a:gd name="adj" fmla="val 50000"/>
            </a:avLst>
          </a:prstGeom>
          <a:solidFill>
            <a:srgbClr val="0F274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7360920" y="4270248"/>
            <a:ext cx="1188720" cy="24688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950" b="1" i="0">
                <a:solidFill>
                  <a:srgbClr val="FFFFFF"/>
                </a:solidFill>
                <a:latin typeface="Calibri"/>
              </a:rPr>
              <a:t>2.º puesto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03 · IMPACTO Y LÍNEAS FUTURAS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Impacto del proyecto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5A6B80"/>
                </a:solidFill>
                <a:latin typeface="Calibri"/>
              </a:rPr>
              <a:t>Más allá de los resultados: conocimiento, personas e institución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2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3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2651760" cy="320040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58368" y="1554480"/>
            <a:ext cx="512064" cy="512064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journal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8096" y="1664208"/>
            <a:ext cx="292608" cy="29260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298448" y="1554480"/>
            <a:ext cx="1691639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>
                <a:solidFill>
                  <a:srgbClr val="0F2742"/>
                </a:solidFill>
                <a:latin typeface="Calibri"/>
              </a:rPr>
              <a:t>Producción científica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2286000"/>
            <a:ext cx="5486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dirty="0">
                <a:solidFill>
                  <a:srgbClr val="1F4E79"/>
                </a:solidFill>
                <a:latin typeface="Calibri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80160" y="2433808"/>
            <a:ext cx="1691639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s-PY" sz="1050" dirty="0">
                <a:solidFill>
                  <a:srgbClr val="14243A"/>
                </a:solidFill>
                <a:latin typeface="Calibri"/>
              </a:rPr>
              <a:t>Congresos Internacionales</a:t>
            </a:r>
            <a:endParaRPr sz="1050" b="0" i="0" dirty="0">
              <a:solidFill>
                <a:srgbClr val="14243A"/>
              </a:solidFill>
              <a:latin typeface="Calibri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85800" y="2834640"/>
            <a:ext cx="5486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 dirty="0">
                <a:solidFill>
                  <a:srgbClr val="1F4E79"/>
                </a:solidFill>
                <a:latin typeface="Calibri"/>
              </a:rPr>
              <a:t>1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80160" y="2982448"/>
            <a:ext cx="1691639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s-PY" sz="1050" dirty="0">
                <a:solidFill>
                  <a:srgbClr val="14243A"/>
                </a:solidFill>
                <a:latin typeface="Calibri"/>
              </a:rPr>
              <a:t>Revista Indexada – Q1</a:t>
            </a:r>
            <a:endParaRPr sz="1050" b="0" i="0" dirty="0">
              <a:solidFill>
                <a:srgbClr val="14243A"/>
              </a:solidFill>
              <a:latin typeface="Calibri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685800" y="3427214"/>
            <a:ext cx="548640" cy="3693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s-PY" sz="2400" b="1" dirty="0">
                <a:solidFill>
                  <a:srgbClr val="1F4E79"/>
                </a:solidFill>
                <a:latin typeface="Calibri"/>
              </a:rPr>
              <a:t>5</a:t>
            </a:r>
            <a:endParaRPr sz="2400" b="1" i="0" dirty="0">
              <a:solidFill>
                <a:srgbClr val="1F4E79"/>
              </a:solidFill>
              <a:latin typeface="Calibri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280160" y="3531088"/>
            <a:ext cx="1691639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s-PY" sz="1050" dirty="0">
                <a:solidFill>
                  <a:srgbClr val="14243A"/>
                </a:solidFill>
                <a:latin typeface="Calibri"/>
              </a:rPr>
              <a:t>A</a:t>
            </a:r>
            <a:r>
              <a:rPr sz="1050" b="0" i="0" dirty="0" err="1">
                <a:solidFill>
                  <a:srgbClr val="14243A"/>
                </a:solidFill>
                <a:latin typeface="Calibri"/>
              </a:rPr>
              <a:t>rtículos</a:t>
            </a:r>
            <a:r>
              <a:rPr sz="1050" b="0" i="0" dirty="0">
                <a:solidFill>
                  <a:srgbClr val="14243A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rgbClr val="14243A"/>
                </a:solidFill>
                <a:latin typeface="Calibri"/>
              </a:rPr>
              <a:t>en</a:t>
            </a:r>
            <a:r>
              <a:rPr sz="1050" b="0" i="0" dirty="0">
                <a:solidFill>
                  <a:srgbClr val="14243A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rgbClr val="14243A"/>
                </a:solidFill>
                <a:latin typeface="Calibri"/>
              </a:rPr>
              <a:t>proceso</a:t>
            </a:r>
            <a:endParaRPr sz="1050" b="0" i="0" dirty="0">
              <a:solidFill>
                <a:srgbClr val="14243A"/>
              </a:solidFill>
              <a:latin typeface="Calibri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85800" y="3931920"/>
            <a:ext cx="54864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400" b="1" i="0">
                <a:solidFill>
                  <a:srgbClr val="1F4E79"/>
                </a:solidFill>
                <a:latin typeface="Calibri"/>
              </a:rPr>
              <a:t>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280160" y="4079728"/>
            <a:ext cx="1691639" cy="16158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s-PY" sz="1050" dirty="0">
                <a:solidFill>
                  <a:srgbClr val="14243A"/>
                </a:solidFill>
                <a:latin typeface="Calibri"/>
              </a:rPr>
              <a:t>P</a:t>
            </a:r>
            <a:r>
              <a:rPr sz="1050" b="0" i="0" dirty="0" err="1">
                <a:solidFill>
                  <a:srgbClr val="14243A"/>
                </a:solidFill>
                <a:latin typeface="Calibri"/>
              </a:rPr>
              <a:t>remio</a:t>
            </a:r>
            <a:r>
              <a:rPr sz="1050" b="0" i="0" dirty="0">
                <a:solidFill>
                  <a:srgbClr val="14243A"/>
                </a:solidFill>
                <a:latin typeface="Calibri"/>
              </a:rPr>
              <a:t> </a:t>
            </a:r>
            <a:r>
              <a:rPr lang="es-PY" sz="1050" dirty="0">
                <a:solidFill>
                  <a:srgbClr val="14243A"/>
                </a:solidFill>
                <a:latin typeface="Calibri"/>
              </a:rPr>
              <a:t>N</a:t>
            </a:r>
            <a:r>
              <a:rPr sz="1050" b="0" i="0" dirty="0" err="1">
                <a:solidFill>
                  <a:srgbClr val="14243A"/>
                </a:solidFill>
                <a:latin typeface="Calibri"/>
              </a:rPr>
              <a:t>acional</a:t>
            </a:r>
            <a:endParaRPr sz="1050" b="0" i="0" dirty="0">
              <a:solidFill>
                <a:srgbClr val="14243A"/>
              </a:solidFill>
              <a:latin typeface="Calibri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3246120" y="1371600"/>
            <a:ext cx="2651760" cy="3200400"/>
          </a:xfrm>
          <a:prstGeom prst="roundRect">
            <a:avLst>
              <a:gd name="adj" fmla="val 5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3447288" y="1554480"/>
            <a:ext cx="512064" cy="512064"/>
          </a:xfrm>
          <a:prstGeom prst="ellipse">
            <a:avLst/>
          </a:prstGeom>
          <a:solidFill>
            <a:srgbClr val="1F4E79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3" name="Picture 22" descr="school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7015" y="1664208"/>
            <a:ext cx="292608" cy="292608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4087368" y="1554480"/>
            <a:ext cx="1691639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>
                <a:solidFill>
                  <a:srgbClr val="FFFFFF"/>
                </a:solidFill>
                <a:latin typeface="Calibri"/>
              </a:rPr>
              <a:t>Formación de investigadores</a:t>
            </a:r>
          </a:p>
        </p:txBody>
      </p:sp>
      <p:pic>
        <p:nvPicPr>
          <p:cNvPr id="25" name="Picture 24" descr="check_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0" y="2279208"/>
            <a:ext cx="182880" cy="18288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3749038" y="2251625"/>
            <a:ext cx="2148841" cy="16158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dirty="0">
                <a:solidFill>
                  <a:srgbClr val="DDE7F2"/>
                </a:solidFill>
                <a:latin typeface="Calibri"/>
              </a:rPr>
              <a:t>Tesis doctoral </a:t>
            </a:r>
            <a:r>
              <a:rPr sz="1050" b="0" i="0" dirty="0" err="1">
                <a:solidFill>
                  <a:srgbClr val="DDE7F2"/>
                </a:solidFill>
                <a:latin typeface="Calibri"/>
              </a:rPr>
              <a:t>vinculada</a:t>
            </a:r>
            <a:r>
              <a:rPr sz="1050" b="0" i="0" dirty="0">
                <a:solidFill>
                  <a:srgbClr val="DDE7F2"/>
                </a:solidFill>
                <a:latin typeface="Calibri"/>
              </a:rPr>
              <a:t> al </a:t>
            </a:r>
            <a:r>
              <a:rPr sz="1050" b="0" i="0" dirty="0" err="1">
                <a:solidFill>
                  <a:srgbClr val="DDE7F2"/>
                </a:solidFill>
                <a:latin typeface="Calibri"/>
              </a:rPr>
              <a:t>proyecto</a:t>
            </a:r>
            <a:r>
              <a:rPr lang="es-PY" sz="1050" b="0" i="0" dirty="0">
                <a:solidFill>
                  <a:srgbClr val="DDE7F2"/>
                </a:solidFill>
                <a:latin typeface="Calibri"/>
              </a:rPr>
              <a:t> (1)</a:t>
            </a:r>
            <a:endParaRPr sz="1050" b="0" i="0" dirty="0">
              <a:solidFill>
                <a:srgbClr val="DDE7F2"/>
              </a:solidFill>
              <a:latin typeface="Calibri"/>
            </a:endParaRPr>
          </a:p>
        </p:txBody>
      </p:sp>
      <p:pic>
        <p:nvPicPr>
          <p:cNvPr id="27" name="Picture 26" descr="check_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0" y="2631440"/>
            <a:ext cx="182880" cy="18288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3749039" y="2612643"/>
            <a:ext cx="2103120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 dirty="0" err="1">
                <a:solidFill>
                  <a:srgbClr val="DDE7F2"/>
                </a:solidFill>
                <a:latin typeface="Calibri"/>
              </a:rPr>
              <a:t>Tesista</a:t>
            </a:r>
            <a:r>
              <a:rPr lang="es-PY" sz="1050" b="0" i="0" dirty="0">
                <a:solidFill>
                  <a:srgbClr val="DDE7F2"/>
                </a:solidFill>
                <a:latin typeface="Calibri"/>
              </a:rPr>
              <a:t> de Maestría (1)</a:t>
            </a:r>
            <a:r>
              <a:rPr sz="1050" b="0" i="0" dirty="0">
                <a:solidFill>
                  <a:srgbClr val="DDE7F2"/>
                </a:solidFill>
                <a:latin typeface="Calibri"/>
              </a:rPr>
              <a:t> </a:t>
            </a:r>
            <a:r>
              <a:rPr lang="es-PY" sz="1050" dirty="0">
                <a:solidFill>
                  <a:srgbClr val="DDE7F2"/>
                </a:solidFill>
                <a:latin typeface="Calibri"/>
              </a:rPr>
              <a:t>integrado a la investigación</a:t>
            </a:r>
            <a:endParaRPr sz="1050" b="0" i="0" dirty="0">
              <a:solidFill>
                <a:srgbClr val="DDE7F2"/>
              </a:solidFill>
              <a:latin typeface="Calibri"/>
            </a:endParaRPr>
          </a:p>
        </p:txBody>
      </p:sp>
      <p:pic>
        <p:nvPicPr>
          <p:cNvPr id="31" name="Picture 30" descr="check_l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0" y="3542643"/>
            <a:ext cx="182880" cy="182880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3749038" y="3582170"/>
            <a:ext cx="2103119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dirty="0" err="1">
                <a:solidFill>
                  <a:srgbClr val="DDE7F2"/>
                </a:solidFill>
                <a:latin typeface="Calibri"/>
              </a:rPr>
              <a:t>Colaboración</a:t>
            </a:r>
            <a:r>
              <a:rPr sz="1050" b="0" i="0" dirty="0">
                <a:solidFill>
                  <a:srgbClr val="DDE7F2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rgbClr val="DDE7F2"/>
                </a:solidFill>
                <a:latin typeface="Calibri"/>
              </a:rPr>
              <a:t>internacional</a:t>
            </a:r>
            <a:r>
              <a:rPr sz="1050" b="0" i="0" dirty="0">
                <a:solidFill>
                  <a:srgbClr val="DDE7F2"/>
                </a:solidFill>
                <a:latin typeface="Calibri"/>
              </a:rPr>
              <a:t> Paraguay–Corea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3474720" y="422480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TextBox 33"/>
          <p:cNvSpPr txBox="1"/>
          <p:nvPr/>
        </p:nvSpPr>
        <p:spPr>
          <a:xfrm>
            <a:off x="3474720" y="4224800"/>
            <a:ext cx="219456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 dirty="0">
                <a:solidFill>
                  <a:srgbClr val="FFFFFF"/>
                </a:solidFill>
                <a:latin typeface="Calibri"/>
              </a:rPr>
              <a:t>Abierto a </a:t>
            </a:r>
            <a:r>
              <a:rPr sz="1100" b="1" i="0" dirty="0" err="1">
                <a:solidFill>
                  <a:srgbClr val="FFFFFF"/>
                </a:solidFill>
                <a:latin typeface="Calibri"/>
              </a:rPr>
              <a:t>nuevos</a:t>
            </a:r>
            <a:r>
              <a:rPr sz="1100" b="1" i="0" dirty="0">
                <a:solidFill>
                  <a:srgbClr val="FFFFFF"/>
                </a:solidFill>
                <a:latin typeface="Calibri"/>
              </a:rPr>
              <a:t> </a:t>
            </a:r>
            <a:r>
              <a:rPr sz="1100" b="1" i="0" dirty="0" err="1">
                <a:solidFill>
                  <a:srgbClr val="FFFFFF"/>
                </a:solidFill>
                <a:latin typeface="Calibri"/>
              </a:rPr>
              <a:t>tesistas</a:t>
            </a:r>
            <a:endParaRPr sz="1100" b="1" i="0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35" name="Rounded Rectangle 34"/>
          <p:cNvSpPr/>
          <p:nvPr/>
        </p:nvSpPr>
        <p:spPr>
          <a:xfrm>
            <a:off x="6035040" y="1371600"/>
            <a:ext cx="2651760" cy="320040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6" name="Oval 35"/>
          <p:cNvSpPr/>
          <p:nvPr/>
        </p:nvSpPr>
        <p:spPr>
          <a:xfrm>
            <a:off x="6236207" y="1554480"/>
            <a:ext cx="512064" cy="512064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Picture 36" descr="hospital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45936" y="1664208"/>
            <a:ext cx="292608" cy="292608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6876288" y="1554480"/>
            <a:ext cx="1691639" cy="5120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350" b="1" i="0">
                <a:solidFill>
                  <a:srgbClr val="0F2742"/>
                </a:solidFill>
                <a:latin typeface="Calibri"/>
              </a:rPr>
              <a:t>Impacto en el IPS</a:t>
            </a:r>
          </a:p>
        </p:txBody>
      </p:sp>
      <p:pic>
        <p:nvPicPr>
          <p:cNvPr id="39" name="Picture 38" descr="chec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2313432"/>
            <a:ext cx="182880" cy="182880"/>
          </a:xfrm>
          <a:prstGeom prst="rect">
            <a:avLst/>
          </a:prstGeom>
        </p:spPr>
      </p:pic>
      <p:sp>
        <p:nvSpPr>
          <p:cNvPr id="40" name="TextBox 39"/>
          <p:cNvSpPr txBox="1"/>
          <p:nvPr/>
        </p:nvSpPr>
        <p:spPr>
          <a:xfrm>
            <a:off x="6537959" y="2286000"/>
            <a:ext cx="1965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14243A"/>
                </a:solidFill>
                <a:latin typeface="Calibri"/>
              </a:rPr>
              <a:t>EEG analizado en minutos con IA</a:t>
            </a:r>
          </a:p>
        </p:txBody>
      </p:sp>
      <p:pic>
        <p:nvPicPr>
          <p:cNvPr id="41" name="Picture 40" descr="chec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2743199"/>
            <a:ext cx="182880" cy="18288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537959" y="2715768"/>
            <a:ext cx="1965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14243A"/>
                </a:solidFill>
                <a:latin typeface="Calibri"/>
              </a:rPr>
              <a:t>Tramos con crisis marcados: menos horas de revisión</a:t>
            </a:r>
          </a:p>
        </p:txBody>
      </p:sp>
      <p:pic>
        <p:nvPicPr>
          <p:cNvPr id="43" name="Picture 42" descr="chec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3172967"/>
            <a:ext cx="182880" cy="182880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6537959" y="3145535"/>
            <a:ext cx="1965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14243A"/>
                </a:solidFill>
                <a:latin typeface="Calibri"/>
              </a:rPr>
              <a:t>Análisis independiente del equipo, vía web</a:t>
            </a:r>
          </a:p>
        </p:txBody>
      </p:sp>
      <p:pic>
        <p:nvPicPr>
          <p:cNvPr id="45" name="Picture 44" descr="chec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3602735"/>
            <a:ext cx="182880" cy="182880"/>
          </a:xfrm>
          <a:prstGeom prst="rect">
            <a:avLst/>
          </a:prstGeom>
        </p:spPr>
      </p:pic>
      <p:sp>
        <p:nvSpPr>
          <p:cNvPr id="46" name="TextBox 45"/>
          <p:cNvSpPr txBox="1"/>
          <p:nvPr/>
        </p:nvSpPr>
        <p:spPr>
          <a:xfrm>
            <a:off x="6537959" y="3575303"/>
            <a:ext cx="1965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14243A"/>
                </a:solidFill>
                <a:latin typeface="Calibri"/>
              </a:rPr>
              <a:t>Diagnóstico más rápido y consistente</a:t>
            </a:r>
          </a:p>
        </p:txBody>
      </p:sp>
      <p:pic>
        <p:nvPicPr>
          <p:cNvPr id="47" name="Picture 46" descr="check_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63640" y="4032503"/>
            <a:ext cx="182880" cy="182880"/>
          </a:xfrm>
          <a:prstGeom prst="rect">
            <a:avLst/>
          </a:prstGeom>
        </p:spPr>
      </p:pic>
      <p:sp>
        <p:nvSpPr>
          <p:cNvPr id="48" name="TextBox 47"/>
          <p:cNvSpPr txBox="1"/>
          <p:nvPr/>
        </p:nvSpPr>
        <p:spPr>
          <a:xfrm>
            <a:off x="6537959" y="4005071"/>
            <a:ext cx="1965960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>
                <a:solidFill>
                  <a:srgbClr val="14243A"/>
                </a:solidFill>
                <a:latin typeface="Calibri"/>
              </a:rPr>
              <a:t>Transferencia tecnológica y capacitación</a:t>
            </a:r>
          </a:p>
        </p:txBody>
      </p:sp>
      <p:sp>
        <p:nvSpPr>
          <p:cNvPr id="50" name="TextBox 27">
            <a:extLst>
              <a:ext uri="{FF2B5EF4-FFF2-40B4-BE49-F238E27FC236}">
                <a16:creationId xmlns:a16="http://schemas.microsoft.com/office/drawing/2014/main" id="{6723542C-5855-BC5C-470D-9D941948943E}"/>
              </a:ext>
            </a:extLst>
          </p:cNvPr>
          <p:cNvSpPr txBox="1"/>
          <p:nvPr/>
        </p:nvSpPr>
        <p:spPr>
          <a:xfrm>
            <a:off x="3749039" y="3041635"/>
            <a:ext cx="2103120" cy="3231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050" b="0" i="0" dirty="0" err="1">
                <a:solidFill>
                  <a:srgbClr val="DDE7F2"/>
                </a:solidFill>
                <a:latin typeface="Calibri"/>
              </a:rPr>
              <a:t>Tesista</a:t>
            </a:r>
            <a:r>
              <a:rPr lang="es-PY" sz="1050" b="0" i="0" dirty="0">
                <a:solidFill>
                  <a:srgbClr val="DDE7F2"/>
                </a:solidFill>
                <a:latin typeface="Calibri"/>
              </a:rPr>
              <a:t>s de Grado (6)</a:t>
            </a:r>
            <a:r>
              <a:rPr sz="1050" b="0" i="0" dirty="0">
                <a:solidFill>
                  <a:srgbClr val="DDE7F2"/>
                </a:solidFill>
                <a:latin typeface="Calibri"/>
              </a:rPr>
              <a:t> </a:t>
            </a:r>
            <a:r>
              <a:rPr lang="es-PY" sz="1050" dirty="0">
                <a:solidFill>
                  <a:srgbClr val="DDE7F2"/>
                </a:solidFill>
                <a:latin typeface="Calibri"/>
              </a:rPr>
              <a:t>integrado a la investigación</a:t>
            </a:r>
            <a:endParaRPr sz="1050" b="0" i="0" dirty="0">
              <a:solidFill>
                <a:srgbClr val="DDE7F2"/>
              </a:solidFill>
              <a:latin typeface="Calibri"/>
            </a:endParaRPr>
          </a:p>
        </p:txBody>
      </p:sp>
      <p:pic>
        <p:nvPicPr>
          <p:cNvPr id="52" name="Picture 26" descr="check_l.png">
            <a:extLst>
              <a:ext uri="{FF2B5EF4-FFF2-40B4-BE49-F238E27FC236}">
                <a16:creationId xmlns:a16="http://schemas.microsoft.com/office/drawing/2014/main" id="{0834C778-937A-C735-A6B8-3F4B024E04A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74720" y="3061208"/>
            <a:ext cx="182880" cy="18288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03 · IMPACTO Y LÍNEAS FUTURAS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Próximas líneas de investigación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5A6B80"/>
                </a:solidFill>
                <a:latin typeface="Calibri"/>
              </a:rPr>
              <a:t>De los modelos de IA a la práctica clínica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2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4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3959352" cy="292608"/>
          </a:xfrm>
          <a:prstGeom prst="roundRect">
            <a:avLst>
              <a:gd name="adj" fmla="val 50000"/>
            </a:avLst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457200" y="137160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Modelos de IA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718304" y="1371600"/>
            <a:ext cx="3959352" cy="292608"/>
          </a:xfrm>
          <a:prstGeom prst="roundRect">
            <a:avLst>
              <a:gd name="adj" fmla="val 5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718304" y="1371600"/>
            <a:ext cx="3959352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100" b="1" i="0">
                <a:solidFill>
                  <a:srgbClr val="FFFFFF"/>
                </a:solidFill>
                <a:latin typeface="Calibri"/>
              </a:rPr>
              <a:t>Sistema y despliegue clínico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1828800"/>
            <a:ext cx="1828800" cy="265176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621792" y="1993392"/>
            <a:ext cx="292608" cy="292608"/>
          </a:xfrm>
          <a:prstGeom prst="ellipse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21792" y="199339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6" name="Oval 15"/>
          <p:cNvSpPr/>
          <p:nvPr/>
        </p:nvSpPr>
        <p:spPr>
          <a:xfrm>
            <a:off x="1042416" y="2148840"/>
            <a:ext cx="658368" cy="658368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psych_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" y="2295144"/>
            <a:ext cx="365760" cy="36576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594360" y="2926080"/>
            <a:ext cx="15544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0F2742"/>
                </a:solidFill>
                <a:latin typeface="Calibri"/>
              </a:rPr>
              <a:t>Aprendizaje profundo inter-paciente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21792" y="3456432"/>
            <a:ext cx="1499616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0" dirty="0" err="1">
                <a:solidFill>
                  <a:schemeClr val="tx1"/>
                </a:solidFill>
                <a:latin typeface="Calibri"/>
              </a:rPr>
              <a:t>Detección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de crisis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epilépticas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con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aprendizaje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profundo y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partición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inter-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paciente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.</a:t>
            </a:r>
          </a:p>
        </p:txBody>
      </p:sp>
      <p:sp>
        <p:nvSpPr>
          <p:cNvPr id="20" name="Chevron 19"/>
          <p:cNvSpPr/>
          <p:nvPr/>
        </p:nvSpPr>
        <p:spPr>
          <a:xfrm>
            <a:off x="2377440" y="3063240"/>
            <a:ext cx="118872" cy="201168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2587752" y="1828800"/>
            <a:ext cx="1828800" cy="265176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Oval 21"/>
          <p:cNvSpPr/>
          <p:nvPr/>
        </p:nvSpPr>
        <p:spPr>
          <a:xfrm>
            <a:off x="2752344" y="1993392"/>
            <a:ext cx="292608" cy="292608"/>
          </a:xfrm>
          <a:prstGeom prst="ellipse">
            <a:avLst/>
          </a:prstGeom>
          <a:solidFill>
            <a:srgbClr val="3E6FA3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2752344" y="199339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24" name="Oval 23"/>
          <p:cNvSpPr/>
          <p:nvPr/>
        </p:nvSpPr>
        <p:spPr>
          <a:xfrm>
            <a:off x="3172968" y="2148840"/>
            <a:ext cx="658368" cy="658368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5" name="Picture 24" descr="layers_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19272" y="2295144"/>
            <a:ext cx="365760" cy="365760"/>
          </a:xfrm>
          <a:prstGeom prst="rect">
            <a:avLst/>
          </a:prstGeom>
        </p:spPr>
      </p:pic>
      <p:sp>
        <p:nvSpPr>
          <p:cNvPr id="26" name="TextBox 25"/>
          <p:cNvSpPr txBox="1"/>
          <p:nvPr/>
        </p:nvSpPr>
        <p:spPr>
          <a:xfrm>
            <a:off x="2724912" y="2926080"/>
            <a:ext cx="15544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0F2742"/>
                </a:solidFill>
                <a:latin typeface="Calibri"/>
              </a:rPr>
              <a:t>Clasificación multiclase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52344" y="3456432"/>
            <a:ext cx="1499616" cy="43858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0" dirty="0" err="1">
                <a:solidFill>
                  <a:schemeClr val="tx1"/>
                </a:solidFill>
                <a:latin typeface="Calibri"/>
              </a:rPr>
              <a:t>Algoritmos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de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ensamble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para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clasificación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multiclase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de crisis.</a:t>
            </a:r>
          </a:p>
        </p:txBody>
      </p:sp>
      <p:sp>
        <p:nvSpPr>
          <p:cNvPr id="28" name="Chevron 27"/>
          <p:cNvSpPr/>
          <p:nvPr/>
        </p:nvSpPr>
        <p:spPr>
          <a:xfrm>
            <a:off x="4507992" y="3063240"/>
            <a:ext cx="118872" cy="201168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4718304" y="1828800"/>
            <a:ext cx="1828800" cy="265176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Oval 29"/>
          <p:cNvSpPr/>
          <p:nvPr/>
        </p:nvSpPr>
        <p:spPr>
          <a:xfrm>
            <a:off x="4882896" y="1993392"/>
            <a:ext cx="292608" cy="292608"/>
          </a:xfrm>
          <a:prstGeom prst="ellipse">
            <a:avLst/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4882896" y="199339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32" name="Oval 31"/>
          <p:cNvSpPr/>
          <p:nvPr/>
        </p:nvSpPr>
        <p:spPr>
          <a:xfrm>
            <a:off x="5303520" y="2148840"/>
            <a:ext cx="658368" cy="658368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33" name="Picture 32" descr="db_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49824" y="2295144"/>
            <a:ext cx="365760" cy="365760"/>
          </a:xfrm>
          <a:prstGeom prst="rect">
            <a:avLst/>
          </a:prstGeom>
        </p:spPr>
      </p:pic>
      <p:sp>
        <p:nvSpPr>
          <p:cNvPr id="34" name="TextBox 33"/>
          <p:cNvSpPr txBox="1"/>
          <p:nvPr/>
        </p:nvSpPr>
        <p:spPr>
          <a:xfrm>
            <a:off x="4855464" y="2926080"/>
            <a:ext cx="15544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0F2742"/>
                </a:solidFill>
                <a:latin typeface="Calibri"/>
              </a:rPr>
              <a:t>Del prototipo al despliegue clínico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82896" y="3456432"/>
            <a:ext cx="1499616" cy="584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b="0" i="0" dirty="0" err="1">
                <a:solidFill>
                  <a:schemeClr val="tx1"/>
                </a:solidFill>
                <a:latin typeface="Calibri"/>
              </a:rPr>
              <a:t>Revisión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de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infraestructura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para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sistemas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médicos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basados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en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IA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en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entornos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con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recursos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950" b="0" i="0" dirty="0" err="1">
                <a:solidFill>
                  <a:schemeClr val="tx1"/>
                </a:solidFill>
                <a:latin typeface="Calibri"/>
              </a:rPr>
              <a:t>limitados</a:t>
            </a:r>
            <a:r>
              <a:rPr sz="950" b="0" i="0" dirty="0">
                <a:solidFill>
                  <a:schemeClr val="tx1"/>
                </a:solidFill>
                <a:latin typeface="Calibri"/>
              </a:rPr>
              <a:t>.</a:t>
            </a:r>
          </a:p>
        </p:txBody>
      </p:sp>
      <p:sp>
        <p:nvSpPr>
          <p:cNvPr id="36" name="Chevron 35"/>
          <p:cNvSpPr/>
          <p:nvPr/>
        </p:nvSpPr>
        <p:spPr>
          <a:xfrm>
            <a:off x="6638544" y="3063240"/>
            <a:ext cx="118872" cy="201168"/>
          </a:xfrm>
          <a:prstGeom prst="chevron">
            <a:avLst/>
          </a:prstGeom>
          <a:solidFill>
            <a:srgbClr val="8AAED4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6848856" y="1828800"/>
            <a:ext cx="1828800" cy="2651760"/>
          </a:xfrm>
          <a:prstGeom prst="roundRect">
            <a:avLst>
              <a:gd name="adj" fmla="val 5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Oval 37"/>
          <p:cNvSpPr/>
          <p:nvPr/>
        </p:nvSpPr>
        <p:spPr>
          <a:xfrm>
            <a:off x="7013448" y="1993392"/>
            <a:ext cx="292608" cy="292608"/>
          </a:xfrm>
          <a:prstGeom prst="ellipse">
            <a:avLst/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TextBox 38"/>
          <p:cNvSpPr txBox="1"/>
          <p:nvPr/>
        </p:nvSpPr>
        <p:spPr>
          <a:xfrm>
            <a:off x="7013448" y="1993392"/>
            <a:ext cx="292608" cy="29260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050" b="1" i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40" name="Oval 39"/>
          <p:cNvSpPr/>
          <p:nvPr/>
        </p:nvSpPr>
        <p:spPr>
          <a:xfrm>
            <a:off x="7434072" y="2148840"/>
            <a:ext cx="658368" cy="658368"/>
          </a:xfrm>
          <a:prstGeom prst="ellipse">
            <a:avLst/>
          </a:prstGeom>
          <a:solidFill>
            <a:srgbClr val="DDE7F2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41" name="Picture 40" descr="web_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80376" y="2295144"/>
            <a:ext cx="365760" cy="365760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986016" y="2926080"/>
            <a:ext cx="15544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1250" b="1" i="0">
                <a:solidFill>
                  <a:srgbClr val="0F2742"/>
                </a:solidFill>
                <a:latin typeface="Calibri"/>
              </a:rPr>
              <a:t>EpilexIA en la práctica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7013448" y="3456432"/>
            <a:ext cx="1499616" cy="58477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950" i="0" dirty="0" err="1">
                <a:solidFill>
                  <a:schemeClr val="tx1"/>
                </a:solidFill>
                <a:latin typeface="Calibri"/>
              </a:rPr>
              <a:t>Diseño</a:t>
            </a:r>
            <a:r>
              <a:rPr sz="950" i="0" dirty="0">
                <a:solidFill>
                  <a:schemeClr val="tx1"/>
                </a:solidFill>
                <a:latin typeface="Calibri"/>
              </a:rPr>
              <a:t>, </a:t>
            </a:r>
            <a:r>
              <a:rPr sz="950" i="0" dirty="0" err="1">
                <a:solidFill>
                  <a:schemeClr val="tx1"/>
                </a:solidFill>
                <a:latin typeface="Calibri"/>
              </a:rPr>
              <a:t>implementación</a:t>
            </a:r>
            <a:r>
              <a:rPr sz="950" i="0" dirty="0">
                <a:solidFill>
                  <a:schemeClr val="tx1"/>
                </a:solidFill>
                <a:latin typeface="Calibri"/>
              </a:rPr>
              <a:t> y </a:t>
            </a:r>
            <a:r>
              <a:rPr sz="950" i="0" dirty="0" err="1">
                <a:solidFill>
                  <a:schemeClr val="tx1"/>
                </a:solidFill>
                <a:latin typeface="Calibri"/>
              </a:rPr>
              <a:t>evaluación</a:t>
            </a:r>
            <a:r>
              <a:rPr sz="950" i="0" dirty="0">
                <a:solidFill>
                  <a:schemeClr val="tx1"/>
                </a:solidFill>
                <a:latin typeface="Calibri"/>
              </a:rPr>
              <a:t> de </a:t>
            </a:r>
            <a:r>
              <a:rPr sz="950" i="0" dirty="0" err="1">
                <a:solidFill>
                  <a:schemeClr val="tx1"/>
                </a:solidFill>
                <a:latin typeface="Calibri"/>
              </a:rPr>
              <a:t>una</a:t>
            </a:r>
            <a:r>
              <a:rPr sz="95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950" i="0" dirty="0" err="1">
                <a:solidFill>
                  <a:schemeClr val="tx1"/>
                </a:solidFill>
                <a:latin typeface="Calibri"/>
              </a:rPr>
              <a:t>plataforma</a:t>
            </a:r>
            <a:r>
              <a:rPr sz="950" i="0" dirty="0">
                <a:solidFill>
                  <a:schemeClr val="tx1"/>
                </a:solidFill>
                <a:latin typeface="Calibri"/>
              </a:rPr>
              <a:t> web para la </a:t>
            </a:r>
            <a:r>
              <a:rPr sz="950" i="0" dirty="0" err="1">
                <a:solidFill>
                  <a:schemeClr val="tx1"/>
                </a:solidFill>
                <a:latin typeface="Calibri"/>
              </a:rPr>
              <a:t>gestión</a:t>
            </a:r>
            <a:r>
              <a:rPr sz="950" i="0" dirty="0">
                <a:solidFill>
                  <a:schemeClr val="tx1"/>
                </a:solidFill>
                <a:latin typeface="Calibri"/>
              </a:rPr>
              <a:t> y el </a:t>
            </a:r>
            <a:r>
              <a:rPr sz="950" i="0" dirty="0" err="1">
                <a:solidFill>
                  <a:schemeClr val="tx1"/>
                </a:solidFill>
                <a:latin typeface="Calibri"/>
              </a:rPr>
              <a:t>análisis</a:t>
            </a:r>
            <a:r>
              <a:rPr sz="950" i="0" dirty="0">
                <a:solidFill>
                  <a:schemeClr val="tx1"/>
                </a:solidFill>
                <a:latin typeface="Calibri"/>
              </a:rPr>
              <a:t> de EEG.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57200" y="274320"/>
            <a:ext cx="1912924" cy="219456"/>
          </a:xfrm>
          <a:prstGeom prst="roundRect">
            <a:avLst>
              <a:gd name="adj" fmla="val 50000"/>
            </a:avLst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457200" y="274320"/>
            <a:ext cx="1912924" cy="21945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850" b="1" i="0" spc="60">
                <a:solidFill>
                  <a:srgbClr val="FFFFFF"/>
                </a:solidFill>
                <a:latin typeface="Calibri"/>
              </a:rPr>
              <a:t>03 · IMPACTO Y LÍNEAS FUTURAS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566928"/>
            <a:ext cx="822960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>
                <a:solidFill>
                  <a:srgbClr val="0F2742"/>
                </a:solidFill>
                <a:latin typeface="Calibri"/>
              </a:rPr>
              <a:t>Conclusiones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987552"/>
            <a:ext cx="822960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100" b="0" i="0">
                <a:solidFill>
                  <a:srgbClr val="5A6B80"/>
                </a:solidFill>
                <a:latin typeface="Calibri"/>
              </a:rPr>
              <a:t>Lo que aprendimos en la investigación de EpilexIA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4818888"/>
            <a:ext cx="548640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0">
                <a:solidFill>
                  <a:srgbClr val="5A6B80"/>
                </a:solidFill>
                <a:latin typeface="Calibri"/>
              </a:rPr>
              <a:t>EpilexIA  ·  Investigación conjunta Paraguay–Corea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0" y="4818888"/>
            <a:ext cx="91440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800" b="0" i="0" dirty="0">
                <a:solidFill>
                  <a:srgbClr val="5A6B80"/>
                </a:solidFill>
                <a:latin typeface="Calibri"/>
              </a:rPr>
              <a:t>2</a:t>
            </a:r>
            <a:r>
              <a:rPr lang="es-PY" sz="800" b="0" i="0" dirty="0">
                <a:solidFill>
                  <a:srgbClr val="5A6B80"/>
                </a:solidFill>
                <a:latin typeface="Calibri"/>
              </a:rPr>
              <a:t>5</a:t>
            </a:r>
            <a:endParaRPr sz="800" b="0" i="0" dirty="0">
              <a:solidFill>
                <a:srgbClr val="5A6B80"/>
              </a:solidFill>
              <a:latin typeface="Calibri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457200" y="1371600"/>
            <a:ext cx="4069080" cy="1481328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685800" y="1627632"/>
            <a:ext cx="530352" cy="530352"/>
          </a:xfrm>
          <a:prstGeom prst="ellipse">
            <a:avLst/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1" name="Picture 10" descr="target_w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5528" y="1737360"/>
            <a:ext cx="310896" cy="31089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1417320" y="160020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Detección precisa desde EEG crudo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17320" y="1938528"/>
            <a:ext cx="2926080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dirty="0" err="1">
                <a:solidFill>
                  <a:schemeClr val="tx1"/>
                </a:solidFill>
                <a:latin typeface="Calibri"/>
              </a:rPr>
              <a:t>Características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temporales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y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modelos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clásicos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logran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alto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desempeño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a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nivel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de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ventana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(Gradient Boosting: F1 97,92 %).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617720" y="1371600"/>
            <a:ext cx="4069080" cy="1481328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4846320" y="1627632"/>
            <a:ext cx="530352" cy="530352"/>
          </a:xfrm>
          <a:prstGeom prst="ellipse">
            <a:avLst/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group_w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6048" y="1737360"/>
            <a:ext cx="310896" cy="310896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577840" y="1600200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Validar por paciente es clave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577840" y="1938528"/>
            <a:ext cx="2926080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dirty="0">
                <a:solidFill>
                  <a:schemeClr val="tx1"/>
                </a:solidFill>
                <a:latin typeface="Calibri"/>
              </a:rPr>
              <a:t>Con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pacientes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no vistos el F1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cae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16–20 p.p.; el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protocolo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subject-level es hoy el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estándar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del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proyecto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57200" y="2980944"/>
            <a:ext cx="4069080" cy="1481328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85800" y="3236976"/>
            <a:ext cx="530352" cy="530352"/>
          </a:xfrm>
          <a:prstGeom prst="ellipse">
            <a:avLst/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1" name="Picture 20" descr="psych_w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528" y="3346704"/>
            <a:ext cx="310896" cy="310896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1417320" y="3209544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Modelo principal interpretable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417320" y="3547872"/>
            <a:ext cx="2926080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dirty="0">
                <a:solidFill>
                  <a:schemeClr val="tx1"/>
                </a:solidFill>
                <a:latin typeface="Calibri"/>
              </a:rPr>
              <a:t>MLP con 50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características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: 86,59 % de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exactitud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validado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por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paciente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, con SHAP para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explicar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sus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decisiones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617720" y="2980944"/>
            <a:ext cx="4069080" cy="1481328"/>
          </a:xfrm>
          <a:prstGeom prst="roundRect">
            <a:avLst>
              <a:gd name="adj" fmla="val 6000"/>
            </a:avLst>
          </a:prstGeom>
          <a:solidFill>
            <a:srgbClr val="F1F5F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4846320" y="3236976"/>
            <a:ext cx="530352" cy="530352"/>
          </a:xfrm>
          <a:prstGeom prst="ellipse">
            <a:avLst/>
          </a:prstGeom>
          <a:solidFill>
            <a:srgbClr val="18365A"/>
          </a:solidFill>
          <a:ln>
            <a:noFill/>
          </a:ln>
        </p:spPr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spec_w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6048" y="3346704"/>
            <a:ext cx="310896" cy="310896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5577840" y="3209544"/>
            <a:ext cx="29260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300" b="1" i="0">
                <a:solidFill>
                  <a:srgbClr val="0F2742"/>
                </a:solidFill>
                <a:latin typeface="Calibri"/>
              </a:rPr>
              <a:t>Menos columnas, mismo desempeño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577840" y="3547872"/>
            <a:ext cx="2926080" cy="4847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050" b="0" i="0" dirty="0">
                <a:solidFill>
                  <a:schemeClr val="tx1"/>
                </a:solidFill>
                <a:latin typeface="Calibri"/>
              </a:rPr>
              <a:t>La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selección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multiobjetivo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retiene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el 5,4 % de las columnas con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desempeño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similar y reduce el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costo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de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ajuste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 4–13 </a:t>
            </a:r>
            <a:r>
              <a:rPr sz="1050" b="0" i="0" dirty="0" err="1">
                <a:solidFill>
                  <a:schemeClr val="tx1"/>
                </a:solidFill>
                <a:latin typeface="Calibri"/>
              </a:rPr>
              <a:t>veces</a:t>
            </a:r>
            <a:r>
              <a:rPr sz="1050" b="0" i="0" dirty="0">
                <a:solidFill>
                  <a:schemeClr val="tx1"/>
                </a:solidFill>
                <a:latin typeface="Calibri"/>
              </a:rPr>
              <a:t>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8" name="Google Shape;278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45537" y="951248"/>
            <a:ext cx="2452927" cy="2330281"/>
          </a:xfrm>
          <a:prstGeom prst="rect">
            <a:avLst/>
          </a:prstGeom>
          <a:noFill/>
          <a:ln>
            <a:noFill/>
          </a:ln>
        </p:spPr>
      </p:pic>
      <p:sp>
        <p:nvSpPr>
          <p:cNvPr id="279" name="Google Shape;279;p12"/>
          <p:cNvSpPr txBox="1"/>
          <p:nvPr/>
        </p:nvSpPr>
        <p:spPr>
          <a:xfrm>
            <a:off x="2743200" y="3669032"/>
            <a:ext cx="3657600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s-MX" sz="2800" b="0" i="0" u="none" strike="noStrike" cap="none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¡MUCHAS GRACIAS!</a:t>
            </a: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417</TotalTime>
  <Words>2289</Words>
  <Application>Microsoft Office PowerPoint</Application>
  <PresentationFormat>Presentación en pantalla (16:9)</PresentationFormat>
  <Paragraphs>490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27</vt:i4>
      </vt:variant>
    </vt:vector>
  </HeadingPairs>
  <TitlesOfParts>
    <vt:vector size="33" baseType="lpstr">
      <vt:lpstr>Lato Black</vt:lpstr>
      <vt:lpstr>Arial Black</vt:lpstr>
      <vt:lpstr>Calibri</vt:lpstr>
      <vt:lpstr>Arial</vt:lpstr>
      <vt:lpstr>Simple Light</vt:lpstr>
      <vt:lpstr>1_Simple Light</vt:lpstr>
      <vt:lpstr>Presentación de PowerPoint</vt:lpstr>
      <vt:lpstr>Presentación de PowerPoint</vt:lpstr>
      <vt:lpstr>AGENDA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User</dc:creator>
  <cp:lastModifiedBy>Edgar Ayala</cp:lastModifiedBy>
  <cp:revision>25</cp:revision>
  <dcterms:modified xsi:type="dcterms:W3CDTF">2026-10-09T12:28:09Z</dcterms:modified>
</cp:coreProperties>
</file>